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399" r:id="rId2"/>
    <p:sldId id="335" r:id="rId3"/>
    <p:sldId id="387" r:id="rId4"/>
    <p:sldId id="388" r:id="rId5"/>
    <p:sldId id="389" r:id="rId6"/>
    <p:sldId id="390" r:id="rId7"/>
    <p:sldId id="403" r:id="rId8"/>
    <p:sldId id="392" r:id="rId9"/>
    <p:sldId id="404" r:id="rId10"/>
    <p:sldId id="395" r:id="rId11"/>
    <p:sldId id="391" r:id="rId12"/>
    <p:sldId id="336" r:id="rId13"/>
    <p:sldId id="337" r:id="rId14"/>
    <p:sldId id="378" r:id="rId15"/>
    <p:sldId id="357" r:id="rId16"/>
    <p:sldId id="358" r:id="rId17"/>
    <p:sldId id="360" r:id="rId18"/>
    <p:sldId id="361" r:id="rId19"/>
    <p:sldId id="402" r:id="rId20"/>
    <p:sldId id="364" r:id="rId21"/>
    <p:sldId id="365" r:id="rId22"/>
    <p:sldId id="396" r:id="rId23"/>
    <p:sldId id="401" r:id="rId24"/>
    <p:sldId id="366" r:id="rId25"/>
    <p:sldId id="371" r:id="rId26"/>
    <p:sldId id="408" r:id="rId27"/>
    <p:sldId id="372" r:id="rId28"/>
    <p:sldId id="373" r:id="rId29"/>
    <p:sldId id="406" r:id="rId30"/>
    <p:sldId id="407" r:id="rId31"/>
  </p:sldIdLst>
  <p:sldSz cx="9144000" cy="6858000" type="screen4x3"/>
  <p:notesSz cx="9272588" cy="6853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2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29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996600"/>
    <a:srgbClr val="FF9933"/>
    <a:srgbClr val="006699"/>
    <a:srgbClr val="009900"/>
    <a:srgbClr val="00CC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0" autoAdjust="0"/>
  </p:normalViewPr>
  <p:slideViewPr>
    <p:cSldViewPr snapToGrid="0">
      <p:cViewPr>
        <p:scale>
          <a:sx n="78" d="100"/>
          <a:sy n="78" d="100"/>
        </p:scale>
        <p:origin x="13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58"/>
    </p:cViewPr>
  </p:sorterViewPr>
  <p:notesViewPr>
    <p:cSldViewPr snapToGrid="0">
      <p:cViewPr varScale="1">
        <p:scale>
          <a:sx n="144" d="100"/>
          <a:sy n="144" d="100"/>
        </p:scale>
        <p:origin x="138" y="222"/>
      </p:cViewPr>
      <p:guideLst>
        <p:guide orient="horz" pos="2159"/>
        <p:guide pos="29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CAC627-6E96-2E98-2454-08F47C4EBB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5075" y="3252788"/>
            <a:ext cx="6802438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219" tIns="43431" rIns="88219" bIns="43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0FB328E-3050-DE41-9DFE-8211AA5F9D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723900"/>
            <a:ext cx="2865438" cy="214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2393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512763" algn="l" defTabSz="102393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023938" algn="l" defTabSz="102393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536700" algn="l" defTabSz="102393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47875" algn="l" defTabSz="102393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420F2E-7565-351E-EADD-045A7AAE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0"/>
            <a:ext cx="401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18048D9-9B0F-8A2D-9229-AF5826AD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6507163"/>
            <a:ext cx="4016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643" tIns="0" rIns="17643" bIns="0" anchor="b"/>
          <a:lstStyle>
            <a:lvl1pPr defTabSz="874713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 defTabSz="874713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 defTabSz="874713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 defTabSz="874713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 defTabSz="874713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pt-BR" altLang="pt-BR" sz="900" b="0" i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5437613-4C41-31CD-534C-FA2485B3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07163"/>
            <a:ext cx="4016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8EC682B-16C3-2A4F-4E52-3D20BA91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1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449C1FC-ECE4-A544-36B3-CE31E06BD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74C952C-F9EA-1BB3-4906-3FE624C6F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F57C3A2-4A68-E000-39E9-E05970D0A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0525" y="517525"/>
            <a:ext cx="3416300" cy="25622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46CD18B-E8A5-48FA-187F-BD5AE70E4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5075" y="3255963"/>
            <a:ext cx="6802438" cy="30845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2BAE889E-AAB2-ED96-F06C-7C8EA610E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4A46D2D6-4873-6E0E-B3A3-9F3883A32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822F4AA-0E2E-6585-66C9-28C3A34D7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0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62FB5E-DC92-8D17-0659-B92CA317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6510338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421" tIns="0" rIns="18421" bIns="0" anchor="b"/>
          <a:lstStyle>
            <a:lvl1pPr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pt-BR" sz="900" b="0" i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57AF64D-445B-FA2E-7920-F7F6BE5A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0338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34200509-D39F-F5B7-502D-4FC8F5C41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DC8945A6-893A-B9FD-864F-A772716F3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0525" y="517525"/>
            <a:ext cx="3416300" cy="2562225"/>
          </a:xfrm>
          <a:ln w="12699" cap="flat"/>
        </p:spPr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FD912555-5991-F19B-9C8A-9500DB5BB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5075" y="3255963"/>
            <a:ext cx="6802438" cy="3084512"/>
          </a:xfrm>
          <a:ln w="9525"/>
        </p:spPr>
        <p:txBody>
          <a:bodyPr lIns="89037" tIns="44520" rIns="89037" bIns="44520"/>
          <a:lstStyle/>
          <a:p>
            <a:pPr>
              <a:defRPr/>
            </a:pPr>
            <a:r>
              <a:rPr lang="pt-BR" sz="1200" dirty="0">
                <a:solidFill>
                  <a:schemeClr val="tx2"/>
                </a:solidFill>
                <a:latin typeface="+mn-lt"/>
              </a:rPr>
              <a:t>Comentar: Instruções são Controles, Dados são as informações úteis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pt-BR" alt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156C0CE-3B18-367C-C993-085B3070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0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AF309B5-D39E-A69D-BB1C-5FFE9C42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6510338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421" tIns="0" rIns="18421" bIns="0" anchor="b"/>
          <a:lstStyle>
            <a:lvl1pPr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 defTabSz="736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US" altLang="pt-BR" sz="900" b="0" i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51C2FEB-8D5C-9F09-E69B-6D4EB97F6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0338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07F3E76-B573-2DE4-00A4-C710690D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17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AC3B440-7DCC-2164-6834-3827F6531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0525" y="517525"/>
            <a:ext cx="3416300" cy="2562225"/>
          </a:xfrm>
          <a:ln w="12699" cap="flat"/>
        </p:spPr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DD82BFB4-F003-391A-B8D1-23C5D8BD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5075" y="3255963"/>
            <a:ext cx="6802438" cy="30845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37" tIns="44520" rIns="89037" bIns="44520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24E627C4-860B-798E-671D-110094628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EFA73211-B054-144D-7087-F48F6E214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24E627C4-860B-798E-671D-110094628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EFA73211-B054-144D-7087-F48F6E214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300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228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624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8500" y="271463"/>
            <a:ext cx="2019300" cy="51387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90600" y="271463"/>
            <a:ext cx="5905500" cy="51387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5710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8077200" cy="7191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2192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212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2487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2675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219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733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4231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8426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4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621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957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9FD11EE-03BF-F32E-6CD0-9488E4786763}"/>
              </a:ext>
            </a:extLst>
          </p:cNvPr>
          <p:cNvGrpSpPr>
            <a:grpSpLocks/>
          </p:cNvGrpSpPr>
          <p:nvPr/>
        </p:nvGrpSpPr>
        <p:grpSpPr bwMode="auto">
          <a:xfrm>
            <a:off x="0" y="385763"/>
            <a:ext cx="9134475" cy="6188075"/>
            <a:chOff x="0" y="243"/>
            <a:chExt cx="5754" cy="3898"/>
          </a:xfrm>
        </p:grpSpPr>
        <p:grpSp>
          <p:nvGrpSpPr>
            <p:cNvPr id="1031" name="Group 3">
              <a:extLst>
                <a:ext uri="{FF2B5EF4-FFF2-40B4-BE49-F238E27FC236}">
                  <a16:creationId xmlns:a16="http://schemas.microsoft.com/office/drawing/2014/main" id="{FCDBF96F-37F7-7118-BBB0-E6FF1FD91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3"/>
              <a:ext cx="609" cy="288"/>
              <a:chOff x="0" y="243"/>
              <a:chExt cx="609" cy="288"/>
            </a:xfrm>
          </p:grpSpPr>
          <p:sp>
            <p:nvSpPr>
              <p:cNvPr id="1036" name="Freeform 4">
                <a:extLst>
                  <a:ext uri="{FF2B5EF4-FFF2-40B4-BE49-F238E27FC236}">
                    <a16:creationId xmlns:a16="http://schemas.microsoft.com/office/drawing/2014/main" id="{EA55BD38-2E9B-507F-82E1-31EB0947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3"/>
                <a:ext cx="202" cy="288"/>
              </a:xfrm>
              <a:custGeom>
                <a:avLst/>
                <a:gdLst>
                  <a:gd name="T0" fmla="*/ 0 w 202"/>
                  <a:gd name="T1" fmla="*/ 0 h 288"/>
                  <a:gd name="T2" fmla="*/ 201 w 202"/>
                  <a:gd name="T3" fmla="*/ 0 h 288"/>
                  <a:gd name="T4" fmla="*/ 165 w 202"/>
                  <a:gd name="T5" fmla="*/ 287 h 288"/>
                  <a:gd name="T6" fmla="*/ 0 w 202"/>
                  <a:gd name="T7" fmla="*/ 287 h 288"/>
                  <a:gd name="T8" fmla="*/ 0 w 202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2" h="288">
                    <a:moveTo>
                      <a:pt x="0" y="0"/>
                    </a:moveTo>
                    <a:lnTo>
                      <a:pt x="201" y="0"/>
                    </a:lnTo>
                    <a:lnTo>
                      <a:pt x="165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AD9066AA-437A-E061-A438-C5B7573AD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" y="243"/>
                <a:ext cx="167" cy="288"/>
              </a:xfrm>
              <a:custGeom>
                <a:avLst/>
                <a:gdLst>
                  <a:gd name="T0" fmla="*/ 34 w 167"/>
                  <a:gd name="T1" fmla="*/ 0 h 288"/>
                  <a:gd name="T2" fmla="*/ 0 w 167"/>
                  <a:gd name="T3" fmla="*/ 287 h 288"/>
                  <a:gd name="T4" fmla="*/ 132 w 167"/>
                  <a:gd name="T5" fmla="*/ 287 h 288"/>
                  <a:gd name="T6" fmla="*/ 166 w 167"/>
                  <a:gd name="T7" fmla="*/ 0 h 288"/>
                  <a:gd name="T8" fmla="*/ 34 w 16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132" y="287"/>
                    </a:lnTo>
                    <a:lnTo>
                      <a:pt x="166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" name="Freeform 6">
                <a:extLst>
                  <a:ext uri="{FF2B5EF4-FFF2-40B4-BE49-F238E27FC236}">
                    <a16:creationId xmlns:a16="http://schemas.microsoft.com/office/drawing/2014/main" id="{DB7D80DB-E41F-287B-2A50-8A8A6BE30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243"/>
                <a:ext cx="139" cy="288"/>
              </a:xfrm>
              <a:custGeom>
                <a:avLst/>
                <a:gdLst>
                  <a:gd name="T0" fmla="*/ 35 w 139"/>
                  <a:gd name="T1" fmla="*/ 0 h 288"/>
                  <a:gd name="T2" fmla="*/ 0 w 139"/>
                  <a:gd name="T3" fmla="*/ 287 h 288"/>
                  <a:gd name="T4" fmla="*/ 104 w 139"/>
                  <a:gd name="T5" fmla="*/ 287 h 288"/>
                  <a:gd name="T6" fmla="*/ 138 w 139"/>
                  <a:gd name="T7" fmla="*/ 0 h 288"/>
                  <a:gd name="T8" fmla="*/ 35 w 13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88">
                    <a:moveTo>
                      <a:pt x="35" y="0"/>
                    </a:moveTo>
                    <a:lnTo>
                      <a:pt x="0" y="287"/>
                    </a:lnTo>
                    <a:lnTo>
                      <a:pt x="104" y="287"/>
                    </a:lnTo>
                    <a:lnTo>
                      <a:pt x="138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" name="Freeform 7">
                <a:extLst>
                  <a:ext uri="{FF2B5EF4-FFF2-40B4-BE49-F238E27FC236}">
                    <a16:creationId xmlns:a16="http://schemas.microsoft.com/office/drawing/2014/main" id="{A8DE3971-8CA4-04FB-6D98-0553BDE7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43"/>
                <a:ext cx="103" cy="288"/>
              </a:xfrm>
              <a:custGeom>
                <a:avLst/>
                <a:gdLst>
                  <a:gd name="T0" fmla="*/ 34 w 103"/>
                  <a:gd name="T1" fmla="*/ 0 h 288"/>
                  <a:gd name="T2" fmla="*/ 0 w 103"/>
                  <a:gd name="T3" fmla="*/ 287 h 288"/>
                  <a:gd name="T4" fmla="*/ 68 w 103"/>
                  <a:gd name="T5" fmla="*/ 287 h 288"/>
                  <a:gd name="T6" fmla="*/ 102 w 103"/>
                  <a:gd name="T7" fmla="*/ 0 h 288"/>
                  <a:gd name="T8" fmla="*/ 34 w 10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68" y="287"/>
                    </a:lnTo>
                    <a:lnTo>
                      <a:pt x="102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" name="Freeform 8">
                <a:extLst>
                  <a:ext uri="{FF2B5EF4-FFF2-40B4-BE49-F238E27FC236}">
                    <a16:creationId xmlns:a16="http://schemas.microsoft.com/office/drawing/2014/main" id="{345B107A-8BF2-3A43-0B03-A844CB6DB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43"/>
                <a:ext cx="70" cy="288"/>
              </a:xfrm>
              <a:custGeom>
                <a:avLst/>
                <a:gdLst>
                  <a:gd name="T0" fmla="*/ 33 w 70"/>
                  <a:gd name="T1" fmla="*/ 0 h 288"/>
                  <a:gd name="T2" fmla="*/ 0 w 70"/>
                  <a:gd name="T3" fmla="*/ 287 h 288"/>
                  <a:gd name="T4" fmla="*/ 35 w 70"/>
                  <a:gd name="T5" fmla="*/ 287 h 288"/>
                  <a:gd name="T6" fmla="*/ 69 w 70"/>
                  <a:gd name="T7" fmla="*/ 0 h 288"/>
                  <a:gd name="T8" fmla="*/ 33 w 70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288">
                    <a:moveTo>
                      <a:pt x="33" y="0"/>
                    </a:moveTo>
                    <a:lnTo>
                      <a:pt x="0" y="287"/>
                    </a:lnTo>
                    <a:lnTo>
                      <a:pt x="35" y="287"/>
                    </a:lnTo>
                    <a:lnTo>
                      <a:pt x="69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2" name="Group 9">
              <a:extLst>
                <a:ext uri="{FF2B5EF4-FFF2-40B4-BE49-F238E27FC236}">
                  <a16:creationId xmlns:a16="http://schemas.microsoft.com/office/drawing/2014/main" id="{C5638528-0666-16D7-1645-F3E91AC76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942"/>
              <a:ext cx="5226" cy="199"/>
              <a:chOff x="528" y="3942"/>
              <a:chExt cx="5226" cy="199"/>
            </a:xfrm>
          </p:grpSpPr>
          <p:sp>
            <p:nvSpPr>
              <p:cNvPr id="1033" name="Freeform 10">
                <a:extLst>
                  <a:ext uri="{FF2B5EF4-FFF2-40B4-BE49-F238E27FC236}">
                    <a16:creationId xmlns:a16="http://schemas.microsoft.com/office/drawing/2014/main" id="{7D6CE285-AA9B-9A3F-2FD8-71291A9D5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4092"/>
                <a:ext cx="5226" cy="49"/>
              </a:xfrm>
              <a:custGeom>
                <a:avLst/>
                <a:gdLst>
                  <a:gd name="T0" fmla="*/ 0 w 5226"/>
                  <a:gd name="T1" fmla="*/ 48 h 49"/>
                  <a:gd name="T2" fmla="*/ 5225 w 5226"/>
                  <a:gd name="T3" fmla="*/ 48 h 49"/>
                  <a:gd name="T4" fmla="*/ 5225 w 5226"/>
                  <a:gd name="T5" fmla="*/ 0 h 49"/>
                  <a:gd name="T6" fmla="*/ 12 w 5226"/>
                  <a:gd name="T7" fmla="*/ 0 h 49"/>
                  <a:gd name="T8" fmla="*/ 0 w 5226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26" h="49">
                    <a:moveTo>
                      <a:pt x="0" y="48"/>
                    </a:moveTo>
                    <a:lnTo>
                      <a:pt x="5225" y="48"/>
                    </a:lnTo>
                    <a:lnTo>
                      <a:pt x="5225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" name="Freeform 11">
                <a:extLst>
                  <a:ext uri="{FF2B5EF4-FFF2-40B4-BE49-F238E27FC236}">
                    <a16:creationId xmlns:a16="http://schemas.microsoft.com/office/drawing/2014/main" id="{AC5356B1-1DC6-B2B8-3647-523442BE7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4017"/>
                <a:ext cx="5209" cy="49"/>
              </a:xfrm>
              <a:custGeom>
                <a:avLst/>
                <a:gdLst>
                  <a:gd name="T0" fmla="*/ 0 w 5209"/>
                  <a:gd name="T1" fmla="*/ 48 h 49"/>
                  <a:gd name="T2" fmla="*/ 5208 w 5209"/>
                  <a:gd name="T3" fmla="*/ 48 h 49"/>
                  <a:gd name="T4" fmla="*/ 5208 w 5209"/>
                  <a:gd name="T5" fmla="*/ 0 h 49"/>
                  <a:gd name="T6" fmla="*/ 12 w 5209"/>
                  <a:gd name="T7" fmla="*/ 0 h 49"/>
                  <a:gd name="T8" fmla="*/ 0 w 520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9" h="49">
                    <a:moveTo>
                      <a:pt x="0" y="48"/>
                    </a:moveTo>
                    <a:lnTo>
                      <a:pt x="5208" y="48"/>
                    </a:lnTo>
                    <a:lnTo>
                      <a:pt x="5208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" name="Freeform 12">
                <a:extLst>
                  <a:ext uri="{FF2B5EF4-FFF2-40B4-BE49-F238E27FC236}">
                    <a16:creationId xmlns:a16="http://schemas.microsoft.com/office/drawing/2014/main" id="{6E179BE2-9D11-9E23-57DC-AA0128D4E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3942"/>
                <a:ext cx="5192" cy="51"/>
              </a:xfrm>
              <a:custGeom>
                <a:avLst/>
                <a:gdLst>
                  <a:gd name="T0" fmla="*/ 0 w 5192"/>
                  <a:gd name="T1" fmla="*/ 50 h 51"/>
                  <a:gd name="T2" fmla="*/ 5191 w 5192"/>
                  <a:gd name="T3" fmla="*/ 48 h 51"/>
                  <a:gd name="T4" fmla="*/ 5191 w 5192"/>
                  <a:gd name="T5" fmla="*/ 0 h 51"/>
                  <a:gd name="T6" fmla="*/ 12 w 5192"/>
                  <a:gd name="T7" fmla="*/ 0 h 51"/>
                  <a:gd name="T8" fmla="*/ 0 w 5192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92" h="51">
                    <a:moveTo>
                      <a:pt x="0" y="50"/>
                    </a:moveTo>
                    <a:lnTo>
                      <a:pt x="5191" y="48"/>
                    </a:lnTo>
                    <a:lnTo>
                      <a:pt x="5191" y="0"/>
                    </a:lnTo>
                    <a:lnTo>
                      <a:pt x="12" y="0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13">
            <a:extLst>
              <a:ext uri="{FF2B5EF4-FFF2-40B4-BE49-F238E27FC236}">
                <a16:creationId xmlns:a16="http://schemas.microsoft.com/office/drawing/2014/main" id="{F4C9D4FA-7D3D-D420-2C38-330899AD2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1463"/>
            <a:ext cx="8077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68D499A2-DD76-771B-91D6-90BFD862F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19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9" name="Line 15">
            <a:extLst>
              <a:ext uri="{FF2B5EF4-FFF2-40B4-BE49-F238E27FC236}">
                <a16:creationId xmlns:a16="http://schemas.microsoft.com/office/drawing/2014/main" id="{F2A2FDCC-6228-353E-D698-5812F98E1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990600"/>
            <a:ext cx="772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BE2BE12F-2D7E-C44F-177F-750397AEE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6545263"/>
            <a:ext cx="8896350" cy="233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>
            <a:lvl1pPr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/>
                </a:solidFill>
                <a:latin typeface="Arial" panose="020B0604020202020204" pitchFamily="34" charset="0"/>
              </a:rPr>
              <a:t>http:/ /www.inf.pucrs.br/~calazans/OAP.html                          ney.calazans@pucrs.br  		</a:t>
            </a:r>
            <a:fld id="{2E6D7DAC-39B8-4D1B-AC2B-4DCB1A5B9C2A}" type="slidenum">
              <a:rPr lang="pt-BR" altLang="pt-BR" sz="1200" smtClean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defRPr/>
              </a:pPr>
              <a:t>‹nº›</a:t>
            </a:fld>
            <a:endParaRPr lang="pt-BR" altLang="pt-BR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65F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2" charset="2"/>
        <a:buChar char="«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Monotype Sorts" pitchFamily="2" charset="2"/>
        <a:buChar char="©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pitchFamily="2" charset="2"/>
        <a:buChar char="F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Monotype Sort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Monotype Sorts" pitchFamily="2" charset="2"/>
        <a:buChar char="s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Monotype Sorts" pitchFamily="2" charset="2"/>
        <a:buChar char="s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Monotype Sorts" pitchFamily="2" charset="2"/>
        <a:buChar char="s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Monotype Sorts" pitchFamily="2" charset="2"/>
        <a:buChar char="s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pucrs.br/course/view.php?id=73957" TargetMode="External"/><Relationship Id="rId2" Type="http://schemas.openxmlformats.org/officeDocument/2006/relationships/hyperlink" Target="http://www.inf.pucrs.br/~calazans/undergrad/OAP/OAP_m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y.calazans@pucrs.b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41F3C5-3580-5AB5-BCED-42DF25AB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7EA656B-0969-2B7E-97B6-0BEBB5CE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F69FB83D-3EC9-4BFD-0EA3-7D155649B675}"/>
              </a:ext>
            </a:extLst>
          </p:cNvPr>
          <p:cNvGrpSpPr>
            <a:grpSpLocks/>
          </p:cNvGrpSpPr>
          <p:nvPr/>
        </p:nvGrpSpPr>
        <p:grpSpPr bwMode="auto">
          <a:xfrm>
            <a:off x="0" y="385763"/>
            <a:ext cx="9134475" cy="6188075"/>
            <a:chOff x="0" y="243"/>
            <a:chExt cx="5754" cy="3898"/>
          </a:xfrm>
        </p:grpSpPr>
        <p:grpSp>
          <p:nvGrpSpPr>
            <p:cNvPr id="3081" name="Group 5">
              <a:extLst>
                <a:ext uri="{FF2B5EF4-FFF2-40B4-BE49-F238E27FC236}">
                  <a16:creationId xmlns:a16="http://schemas.microsoft.com/office/drawing/2014/main" id="{8F852061-25F7-0CE5-3B4E-4714CEDB1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3"/>
              <a:ext cx="609" cy="288"/>
              <a:chOff x="0" y="243"/>
              <a:chExt cx="609" cy="288"/>
            </a:xfrm>
          </p:grpSpPr>
          <p:sp>
            <p:nvSpPr>
              <p:cNvPr id="3086" name="Freeform 6">
                <a:extLst>
                  <a:ext uri="{FF2B5EF4-FFF2-40B4-BE49-F238E27FC236}">
                    <a16:creationId xmlns:a16="http://schemas.microsoft.com/office/drawing/2014/main" id="{AAD6132E-1BDF-AAED-FA33-A170A25D1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3"/>
                <a:ext cx="202" cy="288"/>
              </a:xfrm>
              <a:custGeom>
                <a:avLst/>
                <a:gdLst>
                  <a:gd name="T0" fmla="*/ 0 w 202"/>
                  <a:gd name="T1" fmla="*/ 0 h 288"/>
                  <a:gd name="T2" fmla="*/ 201 w 202"/>
                  <a:gd name="T3" fmla="*/ 0 h 288"/>
                  <a:gd name="T4" fmla="*/ 165 w 202"/>
                  <a:gd name="T5" fmla="*/ 287 h 288"/>
                  <a:gd name="T6" fmla="*/ 0 w 202"/>
                  <a:gd name="T7" fmla="*/ 287 h 288"/>
                  <a:gd name="T8" fmla="*/ 0 w 202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2" h="288">
                    <a:moveTo>
                      <a:pt x="0" y="0"/>
                    </a:moveTo>
                    <a:lnTo>
                      <a:pt x="201" y="0"/>
                    </a:lnTo>
                    <a:lnTo>
                      <a:pt x="165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7" name="Freeform 7">
                <a:extLst>
                  <a:ext uri="{FF2B5EF4-FFF2-40B4-BE49-F238E27FC236}">
                    <a16:creationId xmlns:a16="http://schemas.microsoft.com/office/drawing/2014/main" id="{3A0729CB-DE8A-F32D-7391-8D64802BA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" y="243"/>
                <a:ext cx="167" cy="288"/>
              </a:xfrm>
              <a:custGeom>
                <a:avLst/>
                <a:gdLst>
                  <a:gd name="T0" fmla="*/ 34 w 167"/>
                  <a:gd name="T1" fmla="*/ 0 h 288"/>
                  <a:gd name="T2" fmla="*/ 0 w 167"/>
                  <a:gd name="T3" fmla="*/ 287 h 288"/>
                  <a:gd name="T4" fmla="*/ 132 w 167"/>
                  <a:gd name="T5" fmla="*/ 287 h 288"/>
                  <a:gd name="T6" fmla="*/ 166 w 167"/>
                  <a:gd name="T7" fmla="*/ 0 h 288"/>
                  <a:gd name="T8" fmla="*/ 34 w 16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132" y="287"/>
                    </a:lnTo>
                    <a:lnTo>
                      <a:pt x="166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8" name="Freeform 8">
                <a:extLst>
                  <a:ext uri="{FF2B5EF4-FFF2-40B4-BE49-F238E27FC236}">
                    <a16:creationId xmlns:a16="http://schemas.microsoft.com/office/drawing/2014/main" id="{57DB4705-7731-471F-B713-76126C33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" y="243"/>
                <a:ext cx="139" cy="288"/>
              </a:xfrm>
              <a:custGeom>
                <a:avLst/>
                <a:gdLst>
                  <a:gd name="T0" fmla="*/ 35 w 139"/>
                  <a:gd name="T1" fmla="*/ 0 h 288"/>
                  <a:gd name="T2" fmla="*/ 0 w 139"/>
                  <a:gd name="T3" fmla="*/ 287 h 288"/>
                  <a:gd name="T4" fmla="*/ 104 w 139"/>
                  <a:gd name="T5" fmla="*/ 287 h 288"/>
                  <a:gd name="T6" fmla="*/ 138 w 139"/>
                  <a:gd name="T7" fmla="*/ 0 h 288"/>
                  <a:gd name="T8" fmla="*/ 35 w 13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88">
                    <a:moveTo>
                      <a:pt x="35" y="0"/>
                    </a:moveTo>
                    <a:lnTo>
                      <a:pt x="0" y="287"/>
                    </a:lnTo>
                    <a:lnTo>
                      <a:pt x="104" y="287"/>
                    </a:lnTo>
                    <a:lnTo>
                      <a:pt x="138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9" name="Freeform 9">
                <a:extLst>
                  <a:ext uri="{FF2B5EF4-FFF2-40B4-BE49-F238E27FC236}">
                    <a16:creationId xmlns:a16="http://schemas.microsoft.com/office/drawing/2014/main" id="{7A1CF2FF-5D86-7D52-4A42-FEF417868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43"/>
                <a:ext cx="103" cy="288"/>
              </a:xfrm>
              <a:custGeom>
                <a:avLst/>
                <a:gdLst>
                  <a:gd name="T0" fmla="*/ 34 w 103"/>
                  <a:gd name="T1" fmla="*/ 0 h 288"/>
                  <a:gd name="T2" fmla="*/ 0 w 103"/>
                  <a:gd name="T3" fmla="*/ 287 h 288"/>
                  <a:gd name="T4" fmla="*/ 68 w 103"/>
                  <a:gd name="T5" fmla="*/ 287 h 288"/>
                  <a:gd name="T6" fmla="*/ 102 w 103"/>
                  <a:gd name="T7" fmla="*/ 0 h 288"/>
                  <a:gd name="T8" fmla="*/ 34 w 10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88">
                    <a:moveTo>
                      <a:pt x="34" y="0"/>
                    </a:moveTo>
                    <a:lnTo>
                      <a:pt x="0" y="287"/>
                    </a:lnTo>
                    <a:lnTo>
                      <a:pt x="68" y="287"/>
                    </a:lnTo>
                    <a:lnTo>
                      <a:pt x="102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90" name="Freeform 10">
                <a:extLst>
                  <a:ext uri="{FF2B5EF4-FFF2-40B4-BE49-F238E27FC236}">
                    <a16:creationId xmlns:a16="http://schemas.microsoft.com/office/drawing/2014/main" id="{6502700B-CA46-6685-845D-794E32888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43"/>
                <a:ext cx="70" cy="288"/>
              </a:xfrm>
              <a:custGeom>
                <a:avLst/>
                <a:gdLst>
                  <a:gd name="T0" fmla="*/ 33 w 70"/>
                  <a:gd name="T1" fmla="*/ 0 h 288"/>
                  <a:gd name="T2" fmla="*/ 0 w 70"/>
                  <a:gd name="T3" fmla="*/ 287 h 288"/>
                  <a:gd name="T4" fmla="*/ 35 w 70"/>
                  <a:gd name="T5" fmla="*/ 287 h 288"/>
                  <a:gd name="T6" fmla="*/ 69 w 70"/>
                  <a:gd name="T7" fmla="*/ 0 h 288"/>
                  <a:gd name="T8" fmla="*/ 33 w 70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288">
                    <a:moveTo>
                      <a:pt x="33" y="0"/>
                    </a:moveTo>
                    <a:lnTo>
                      <a:pt x="0" y="287"/>
                    </a:lnTo>
                    <a:lnTo>
                      <a:pt x="35" y="287"/>
                    </a:lnTo>
                    <a:lnTo>
                      <a:pt x="69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082" name="Group 11">
              <a:extLst>
                <a:ext uri="{FF2B5EF4-FFF2-40B4-BE49-F238E27FC236}">
                  <a16:creationId xmlns:a16="http://schemas.microsoft.com/office/drawing/2014/main" id="{18455DCC-DCB0-7562-13C0-782D281FA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942"/>
              <a:ext cx="5226" cy="199"/>
              <a:chOff x="528" y="3942"/>
              <a:chExt cx="5226" cy="199"/>
            </a:xfrm>
          </p:grpSpPr>
          <p:sp>
            <p:nvSpPr>
              <p:cNvPr id="3083" name="Freeform 12">
                <a:extLst>
                  <a:ext uri="{FF2B5EF4-FFF2-40B4-BE49-F238E27FC236}">
                    <a16:creationId xmlns:a16="http://schemas.microsoft.com/office/drawing/2014/main" id="{A520FD1C-5FDD-9D21-B3A6-FC503B98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4092"/>
                <a:ext cx="5226" cy="49"/>
              </a:xfrm>
              <a:custGeom>
                <a:avLst/>
                <a:gdLst>
                  <a:gd name="T0" fmla="*/ 0 w 5226"/>
                  <a:gd name="T1" fmla="*/ 48 h 49"/>
                  <a:gd name="T2" fmla="*/ 5225 w 5226"/>
                  <a:gd name="T3" fmla="*/ 48 h 49"/>
                  <a:gd name="T4" fmla="*/ 5225 w 5226"/>
                  <a:gd name="T5" fmla="*/ 0 h 49"/>
                  <a:gd name="T6" fmla="*/ 12 w 5226"/>
                  <a:gd name="T7" fmla="*/ 0 h 49"/>
                  <a:gd name="T8" fmla="*/ 0 w 5226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6"/>
                  <a:gd name="T16" fmla="*/ 0 h 49"/>
                  <a:gd name="T17" fmla="*/ 5226 w 522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6" h="49">
                    <a:moveTo>
                      <a:pt x="0" y="48"/>
                    </a:moveTo>
                    <a:lnTo>
                      <a:pt x="5225" y="48"/>
                    </a:lnTo>
                    <a:lnTo>
                      <a:pt x="5225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4" name="Freeform 13">
                <a:extLst>
                  <a:ext uri="{FF2B5EF4-FFF2-40B4-BE49-F238E27FC236}">
                    <a16:creationId xmlns:a16="http://schemas.microsoft.com/office/drawing/2014/main" id="{1418BB94-625A-4670-88B4-1C236B98B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4017"/>
                <a:ext cx="5209" cy="49"/>
              </a:xfrm>
              <a:custGeom>
                <a:avLst/>
                <a:gdLst>
                  <a:gd name="T0" fmla="*/ 0 w 5209"/>
                  <a:gd name="T1" fmla="*/ 48 h 49"/>
                  <a:gd name="T2" fmla="*/ 5208 w 5209"/>
                  <a:gd name="T3" fmla="*/ 48 h 49"/>
                  <a:gd name="T4" fmla="*/ 5208 w 5209"/>
                  <a:gd name="T5" fmla="*/ 0 h 49"/>
                  <a:gd name="T6" fmla="*/ 12 w 5209"/>
                  <a:gd name="T7" fmla="*/ 0 h 49"/>
                  <a:gd name="T8" fmla="*/ 0 w 520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09"/>
                  <a:gd name="T16" fmla="*/ 0 h 49"/>
                  <a:gd name="T17" fmla="*/ 5209 w 520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09" h="49">
                    <a:moveTo>
                      <a:pt x="0" y="48"/>
                    </a:moveTo>
                    <a:lnTo>
                      <a:pt x="5208" y="48"/>
                    </a:lnTo>
                    <a:lnTo>
                      <a:pt x="5208" y="0"/>
                    </a:lnTo>
                    <a:lnTo>
                      <a:pt x="12" y="0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5" name="Freeform 14">
                <a:extLst>
                  <a:ext uri="{FF2B5EF4-FFF2-40B4-BE49-F238E27FC236}">
                    <a16:creationId xmlns:a16="http://schemas.microsoft.com/office/drawing/2014/main" id="{A1801D66-0365-8701-128C-6F558003D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3942"/>
                <a:ext cx="5192" cy="51"/>
              </a:xfrm>
              <a:custGeom>
                <a:avLst/>
                <a:gdLst>
                  <a:gd name="T0" fmla="*/ 0 w 5192"/>
                  <a:gd name="T1" fmla="*/ 50 h 51"/>
                  <a:gd name="T2" fmla="*/ 5191 w 5192"/>
                  <a:gd name="T3" fmla="*/ 48 h 51"/>
                  <a:gd name="T4" fmla="*/ 5191 w 5192"/>
                  <a:gd name="T5" fmla="*/ 0 h 51"/>
                  <a:gd name="T6" fmla="*/ 12 w 5192"/>
                  <a:gd name="T7" fmla="*/ 0 h 51"/>
                  <a:gd name="T8" fmla="*/ 0 w 5192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92"/>
                  <a:gd name="T16" fmla="*/ 0 h 51"/>
                  <a:gd name="T17" fmla="*/ 5192 w 519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92" h="51">
                    <a:moveTo>
                      <a:pt x="0" y="50"/>
                    </a:moveTo>
                    <a:lnTo>
                      <a:pt x="5191" y="48"/>
                    </a:lnTo>
                    <a:lnTo>
                      <a:pt x="5191" y="0"/>
                    </a:lnTo>
                    <a:lnTo>
                      <a:pt x="12" y="0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77" name="Rectangle 15">
            <a:extLst>
              <a:ext uri="{FF2B5EF4-FFF2-40B4-BE49-F238E27FC236}">
                <a16:creationId xmlns:a16="http://schemas.microsoft.com/office/drawing/2014/main" id="{54C1C435-5FCE-948A-7C37-212FB2F2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"/>
            <a:ext cx="7312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bg2"/>
                </a:solidFill>
                <a:latin typeface="Helvetica" panose="020B0604020202020204" pitchFamily="34" charset="0"/>
              </a:rPr>
              <a:t>Pontifícia Universidade Católica do Rio Grande do Sul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bg2"/>
                </a:solidFill>
                <a:latin typeface="Helvetica" panose="020B0604020202020204" pitchFamily="34" charset="0"/>
              </a:rPr>
              <a:t>Escola Politécnica (EPOLI-PUCRS)</a:t>
            </a:r>
          </a:p>
        </p:txBody>
      </p:sp>
      <p:sp>
        <p:nvSpPr>
          <p:cNvPr id="3078" name="Rectangle 16">
            <a:extLst>
              <a:ext uri="{FF2B5EF4-FFF2-40B4-BE49-F238E27FC236}">
                <a16:creationId xmlns:a16="http://schemas.microsoft.com/office/drawing/2014/main" id="{C8B9C3A2-92E8-80A1-1FDB-3195392334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7250" y="4725988"/>
            <a:ext cx="7429500" cy="509587"/>
          </a:xfrm>
          <a:noFill/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pt-BR" altLang="pt-BR" sz="2000">
                <a:latin typeface="Helvetica" panose="020B0604020202020204" pitchFamily="34" charset="0"/>
              </a:rPr>
              <a:t>Prof. Ney Laert Vilar Calazans</a:t>
            </a:r>
          </a:p>
        </p:txBody>
      </p:sp>
      <p:sp>
        <p:nvSpPr>
          <p:cNvPr id="3079" name="Rectangle 17">
            <a:extLst>
              <a:ext uri="{FF2B5EF4-FFF2-40B4-BE49-F238E27FC236}">
                <a16:creationId xmlns:a16="http://schemas.microsoft.com/office/drawing/2014/main" id="{F678F247-20CD-9FBB-4B34-82E7AD58A8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8138" y="1592263"/>
            <a:ext cx="8467725" cy="2417762"/>
          </a:xfrm>
          <a:noFill/>
        </p:spPr>
        <p:txBody>
          <a:bodyPr/>
          <a:lstStyle/>
          <a:p>
            <a:pPr algn="ctr"/>
            <a:r>
              <a:rPr lang="pt-BR" altLang="pt-BR" sz="3200" b="1">
                <a:solidFill>
                  <a:schemeClr val="tx2"/>
                </a:solidFill>
                <a:latin typeface="Helvetica" panose="020B0604020202020204" pitchFamily="34" charset="0"/>
              </a:rPr>
              <a:t>Introdução a Organização e Arquitetura de Processadores</a:t>
            </a:r>
            <a:br>
              <a:rPr lang="pt-BR" altLang="pt-BR" sz="3200" b="1">
                <a:solidFill>
                  <a:schemeClr val="tx2"/>
                </a:solidFill>
                <a:latin typeface="Helvetica" panose="020B0604020202020204" pitchFamily="34" charset="0"/>
              </a:rPr>
            </a:br>
            <a:br>
              <a:rPr lang="pt-BR" altLang="pt-BR" sz="3200" b="1">
                <a:latin typeface="Helvetica" panose="020B0604020202020204" pitchFamily="34" charset="0"/>
              </a:rPr>
            </a:br>
            <a:r>
              <a:rPr lang="pt-BR" altLang="pt-BR" sz="3200" b="1">
                <a:latin typeface="Helvetica" panose="020B0604020202020204" pitchFamily="34" charset="0"/>
              </a:rPr>
              <a:t> Parte 1 – Uma Visão Geral de Organização e Arquitetura de Processadores</a:t>
            </a:r>
          </a:p>
        </p:txBody>
      </p:sp>
      <p:sp>
        <p:nvSpPr>
          <p:cNvPr id="3080" name="Rectangle 18">
            <a:extLst>
              <a:ext uri="{FF2B5EF4-FFF2-40B4-BE49-F238E27FC236}">
                <a16:creationId xmlns:a16="http://schemas.microsoft.com/office/drawing/2014/main" id="{A47BF8B5-8FD0-BEBC-F830-7FFA4B83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846" y="5638800"/>
            <a:ext cx="3794307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pt-BR" altLang="pt-BR" sz="2200" b="0" dirty="0">
                <a:solidFill>
                  <a:schemeClr val="accent2"/>
                </a:solidFill>
                <a:latin typeface="Helvetica" panose="020B0604020202020204" pitchFamily="34" charset="0"/>
              </a:rPr>
              <a:t>Última alteração: 17/08/2022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95B6B26-DACF-520C-C84F-0090916C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8153400" cy="44196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07370C-0906-A5DE-CF83-260B29A9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8153400" cy="44196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7EAB80A-D781-5AB9-059F-63ECE804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153400" cy="45085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6389" name="Rectangle 49">
            <a:extLst>
              <a:ext uri="{FF2B5EF4-FFF2-40B4-BE49-F238E27FC236}">
                <a16:creationId xmlns:a16="http://schemas.microsoft.com/office/drawing/2014/main" id="{7376F190-A99E-4A25-521F-9E7431ED7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057400"/>
            <a:ext cx="2324100" cy="2414588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6390" name="Text Box 50">
            <a:extLst>
              <a:ext uri="{FF2B5EF4-FFF2-40B4-BE49-F238E27FC236}">
                <a16:creationId xmlns:a16="http://schemas.microsoft.com/office/drawing/2014/main" id="{610F2546-30DE-0E02-E3D7-7A837734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752600"/>
            <a:ext cx="171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4. Bloco de Dados</a:t>
            </a:r>
          </a:p>
        </p:txBody>
      </p:sp>
      <p:sp>
        <p:nvSpPr>
          <p:cNvPr id="16391" name="Rectangle 94">
            <a:extLst>
              <a:ext uri="{FF2B5EF4-FFF2-40B4-BE49-F238E27FC236}">
                <a16:creationId xmlns:a16="http://schemas.microsoft.com/office/drawing/2014/main" id="{64F11A6B-F859-45EC-8BA8-B665B82D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57400"/>
            <a:ext cx="2324100" cy="241300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6392" name="Text Box 95">
            <a:extLst>
              <a:ext uri="{FF2B5EF4-FFF2-40B4-BE49-F238E27FC236}">
                <a16:creationId xmlns:a16="http://schemas.microsoft.com/office/drawing/2014/main" id="{6B8B16E3-B788-67E2-DE95-CB684063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1752600"/>
            <a:ext cx="1906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4. Bloco de Controle</a:t>
            </a:r>
          </a:p>
        </p:txBody>
      </p:sp>
      <p:sp>
        <p:nvSpPr>
          <p:cNvPr id="16393" name="Rectangle 97">
            <a:extLst>
              <a:ext uri="{FF2B5EF4-FFF2-40B4-BE49-F238E27FC236}">
                <a16:creationId xmlns:a16="http://schemas.microsoft.com/office/drawing/2014/main" id="{CA40DFCE-3930-7FE6-F3A0-0C911567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1447800"/>
            <a:ext cx="6019800" cy="318770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6394" name="Text Box 98">
            <a:extLst>
              <a:ext uri="{FF2B5EF4-FFF2-40B4-BE49-F238E27FC236}">
                <a16:creationId xmlns:a16="http://schemas.microsoft.com/office/drawing/2014/main" id="{4190FBC6-1259-E54F-3DC4-FC4C4ACE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143000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5. Arquitetura</a:t>
            </a:r>
          </a:p>
        </p:txBody>
      </p:sp>
      <p:sp>
        <p:nvSpPr>
          <p:cNvPr id="16395" name="AutoShape 99">
            <a:extLst>
              <a:ext uri="{FF2B5EF4-FFF2-40B4-BE49-F238E27FC236}">
                <a16:creationId xmlns:a16="http://schemas.microsoft.com/office/drawing/2014/main" id="{679E6268-F814-6F4F-C6FA-456A451C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4664075"/>
            <a:ext cx="381000" cy="333375"/>
          </a:xfrm>
          <a:prstGeom prst="upDownArrow">
            <a:avLst>
              <a:gd name="adj1" fmla="val 50000"/>
              <a:gd name="adj2" fmla="val 2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396" name="AutoShape 100">
            <a:extLst>
              <a:ext uri="{FF2B5EF4-FFF2-40B4-BE49-F238E27FC236}">
                <a16:creationId xmlns:a16="http://schemas.microsoft.com/office/drawing/2014/main" id="{25B89C7D-703A-BF03-D2F2-200FF2254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2819400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397" name="Text Box 103">
            <a:extLst>
              <a:ext uri="{FF2B5EF4-FFF2-40B4-BE49-F238E27FC236}">
                <a16:creationId xmlns:a16="http://schemas.microsoft.com/office/drawing/2014/main" id="{A8F140F2-E4DF-35AC-8639-04E1E873A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484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6398" name="Text Box 104">
            <a:extLst>
              <a:ext uri="{FF2B5EF4-FFF2-40B4-BE49-F238E27FC236}">
                <a16:creationId xmlns:a16="http://schemas.microsoft.com/office/drawing/2014/main" id="{C7725E02-E237-519E-9C68-8DD62155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5016500"/>
            <a:ext cx="1338263" cy="555625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8. ENTRADA/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SAÍDA</a:t>
            </a:r>
          </a:p>
        </p:txBody>
      </p:sp>
      <p:sp>
        <p:nvSpPr>
          <p:cNvPr id="16399" name="Text Box 105">
            <a:extLst>
              <a:ext uri="{FF2B5EF4-FFF2-40B4-BE49-F238E27FC236}">
                <a16:creationId xmlns:a16="http://schemas.microsoft.com/office/drawing/2014/main" id="{C39A41A4-B473-107B-2461-1EA5A8DA6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2819400"/>
            <a:ext cx="1277938" cy="34290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7. MEMÓRIA</a:t>
            </a:r>
          </a:p>
        </p:txBody>
      </p:sp>
      <p:sp>
        <p:nvSpPr>
          <p:cNvPr id="16400" name="Text Box 106">
            <a:extLst>
              <a:ext uri="{FF2B5EF4-FFF2-40B4-BE49-F238E27FC236}">
                <a16:creationId xmlns:a16="http://schemas.microsoft.com/office/drawing/2014/main" id="{95BB401B-9607-D152-FA2D-F4B727599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13400"/>
            <a:ext cx="291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/>
              <a:t>9. Paralelismo (multi-processamento)</a:t>
            </a:r>
          </a:p>
        </p:txBody>
      </p:sp>
      <p:sp>
        <p:nvSpPr>
          <p:cNvPr id="16401" name="AutoShape 107">
            <a:extLst>
              <a:ext uri="{FF2B5EF4-FFF2-40B4-BE49-F238E27FC236}">
                <a16:creationId xmlns:a16="http://schemas.microsoft.com/office/drawing/2014/main" id="{13B22DC0-D319-87AB-35BC-8803877A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3232150"/>
            <a:ext cx="381000" cy="3048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402" name="Text Box 93">
            <a:extLst>
              <a:ext uri="{FF2B5EF4-FFF2-40B4-BE49-F238E27FC236}">
                <a16:creationId xmlns:a16="http://schemas.microsoft.com/office/drawing/2014/main" id="{299412F8-2104-8001-DB05-91FB8828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57325"/>
            <a:ext cx="356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Modelo de von Neumann ou de Harvard</a:t>
            </a:r>
            <a:endParaRPr lang="pt-BR" altLang="pt-BR" sz="1400">
              <a:solidFill>
                <a:schemeClr val="accent2"/>
              </a:solidFill>
            </a:endParaRPr>
          </a:p>
        </p:txBody>
      </p:sp>
      <p:sp>
        <p:nvSpPr>
          <p:cNvPr id="16403" name="Text Box 98">
            <a:extLst>
              <a:ext uri="{FF2B5EF4-FFF2-40B4-BE49-F238E27FC236}">
                <a16:creationId xmlns:a16="http://schemas.microsoft.com/office/drawing/2014/main" id="{911FEB3A-632D-8C0B-0FBC-2D3254F77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2495550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6. Barramento</a:t>
            </a:r>
          </a:p>
        </p:txBody>
      </p:sp>
      <p:sp>
        <p:nvSpPr>
          <p:cNvPr id="16404" name="Text Box 99">
            <a:extLst>
              <a:ext uri="{FF2B5EF4-FFF2-40B4-BE49-F238E27FC236}">
                <a16:creationId xmlns:a16="http://schemas.microsoft.com/office/drawing/2014/main" id="{0E4431DA-1656-48FE-90A8-6B429204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4686300"/>
            <a:ext cx="138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6. Barramento</a:t>
            </a:r>
          </a:p>
        </p:txBody>
      </p:sp>
      <p:sp>
        <p:nvSpPr>
          <p:cNvPr id="16405" name="AutoShape 96">
            <a:extLst>
              <a:ext uri="{FF2B5EF4-FFF2-40B4-BE49-F238E27FC236}">
                <a16:creationId xmlns:a16="http://schemas.microsoft.com/office/drawing/2014/main" id="{68BBDBA8-E1FF-C652-BDFA-66C89D73CC1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32475" y="5006975"/>
            <a:ext cx="1035050" cy="381000"/>
          </a:xfrm>
          <a:prstGeom prst="leftArrow">
            <a:avLst>
              <a:gd name="adj1" fmla="val 50000"/>
              <a:gd name="adj2" fmla="val 4497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406" name="AutoShape 96">
            <a:extLst>
              <a:ext uri="{FF2B5EF4-FFF2-40B4-BE49-F238E27FC236}">
                <a16:creationId xmlns:a16="http://schemas.microsoft.com/office/drawing/2014/main" id="{3E97A90B-D50A-7A9B-9AA6-D984377ED76C}"/>
              </a:ext>
            </a:extLst>
          </p:cNvPr>
          <p:cNvSpPr>
            <a:spLocks noChangeArrowheads="1"/>
          </p:cNvSpPr>
          <p:nvPr/>
        </p:nvSpPr>
        <p:spPr bwMode="auto">
          <a:xfrm rot="6126892">
            <a:off x="6442075" y="4273551"/>
            <a:ext cx="2581275" cy="381000"/>
          </a:xfrm>
          <a:prstGeom prst="leftArrow">
            <a:avLst>
              <a:gd name="adj1" fmla="val 50000"/>
              <a:gd name="adj2" fmla="val 4501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407" name="AutoShape 96">
            <a:extLst>
              <a:ext uri="{FF2B5EF4-FFF2-40B4-BE49-F238E27FC236}">
                <a16:creationId xmlns:a16="http://schemas.microsoft.com/office/drawing/2014/main" id="{FA120E60-F8BD-AF81-5EF5-8956F2F74BEF}"/>
              </a:ext>
            </a:extLst>
          </p:cNvPr>
          <p:cNvSpPr>
            <a:spLocks noChangeArrowheads="1"/>
          </p:cNvSpPr>
          <p:nvPr/>
        </p:nvSpPr>
        <p:spPr bwMode="auto">
          <a:xfrm rot="1672703">
            <a:off x="4132263" y="5380038"/>
            <a:ext cx="1198562" cy="381000"/>
          </a:xfrm>
          <a:prstGeom prst="leftArrow">
            <a:avLst>
              <a:gd name="adj1" fmla="val 50000"/>
              <a:gd name="adj2" fmla="val 4493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408" name="AutoShape 96">
            <a:extLst>
              <a:ext uri="{FF2B5EF4-FFF2-40B4-BE49-F238E27FC236}">
                <a16:creationId xmlns:a16="http://schemas.microsoft.com/office/drawing/2014/main" id="{BE782603-A7AB-AF2E-412C-36F3030D36B2}"/>
              </a:ext>
            </a:extLst>
          </p:cNvPr>
          <p:cNvSpPr>
            <a:spLocks noChangeArrowheads="1"/>
          </p:cNvSpPr>
          <p:nvPr/>
        </p:nvSpPr>
        <p:spPr bwMode="auto">
          <a:xfrm rot="2397853">
            <a:off x="3771900" y="5638800"/>
            <a:ext cx="277813" cy="381000"/>
          </a:xfrm>
          <a:prstGeom prst="leftArrow">
            <a:avLst>
              <a:gd name="adj1" fmla="val 50000"/>
              <a:gd name="adj2" fmla="val 4494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grpSp>
        <p:nvGrpSpPr>
          <p:cNvPr id="16409" name="Agrupar 119">
            <a:extLst>
              <a:ext uri="{FF2B5EF4-FFF2-40B4-BE49-F238E27FC236}">
                <a16:creationId xmlns:a16="http://schemas.microsoft.com/office/drawing/2014/main" id="{2D2EA8F3-BB20-1993-D597-2076B38E6409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2047875"/>
            <a:ext cx="2246313" cy="2271713"/>
            <a:chOff x="1019175" y="1828800"/>
            <a:chExt cx="2247731" cy="2272144"/>
          </a:xfrm>
        </p:grpSpPr>
        <p:graphicFrame>
          <p:nvGraphicFramePr>
            <p:cNvPr id="16419" name="Object 41">
              <a:extLst>
                <a:ext uri="{FF2B5EF4-FFF2-40B4-BE49-F238E27FC236}">
                  <a16:creationId xmlns:a16="http://schemas.microsoft.com/office/drawing/2014/main" id="{16B0FF68-46F3-CD20-503F-FA63AE7A28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612900" imgH="241300" progId="Equation.3">
                    <p:embed/>
                  </p:oleObj>
                </mc:Choice>
                <mc:Fallback>
                  <p:oleObj name="Equação" r:id="rId2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0" name="Text Box 42">
              <a:extLst>
                <a:ext uri="{FF2B5EF4-FFF2-40B4-BE49-F238E27FC236}">
                  <a16:creationId xmlns:a16="http://schemas.microsoft.com/office/drawing/2014/main" id="{A0C8EABF-F612-458E-2555-5E62FE307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6421" name="Text Box 43">
              <a:extLst>
                <a:ext uri="{FF2B5EF4-FFF2-40B4-BE49-F238E27FC236}">
                  <a16:creationId xmlns:a16="http://schemas.microsoft.com/office/drawing/2014/main" id="{D3FB81CE-CEB0-1CF0-77D9-D01C64A36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6422" name="Rectangle 44">
              <a:extLst>
                <a:ext uri="{FF2B5EF4-FFF2-40B4-BE49-F238E27FC236}">
                  <a16:creationId xmlns:a16="http://schemas.microsoft.com/office/drawing/2014/main" id="{5CF7B8AD-8438-587F-40B4-BD5E01228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6423" name="Text Box 45">
              <a:extLst>
                <a:ext uri="{FF2B5EF4-FFF2-40B4-BE49-F238E27FC236}">
                  <a16:creationId xmlns:a16="http://schemas.microsoft.com/office/drawing/2014/main" id="{E3BFF40F-0BF8-1AE0-0042-FA8960070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6424" name="Imagem 125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97B844E9-9E6D-B45C-4855-8B260E617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0" name="Agrupar 126">
            <a:extLst>
              <a:ext uri="{FF2B5EF4-FFF2-40B4-BE49-F238E27FC236}">
                <a16:creationId xmlns:a16="http://schemas.microsoft.com/office/drawing/2014/main" id="{19AB0B04-668A-A613-2D18-B0EC7CF9D00C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2035175"/>
            <a:ext cx="2247900" cy="2271713"/>
            <a:chOff x="1019175" y="1828800"/>
            <a:chExt cx="2247731" cy="2272144"/>
          </a:xfrm>
        </p:grpSpPr>
        <p:graphicFrame>
          <p:nvGraphicFramePr>
            <p:cNvPr id="16413" name="Object 41">
              <a:extLst>
                <a:ext uri="{FF2B5EF4-FFF2-40B4-BE49-F238E27FC236}">
                  <a16:creationId xmlns:a16="http://schemas.microsoft.com/office/drawing/2014/main" id="{A64E392B-F471-867F-9A1E-BDD69FD686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5" imgW="1612900" imgH="241300" progId="Equation.3">
                    <p:embed/>
                  </p:oleObj>
                </mc:Choice>
                <mc:Fallback>
                  <p:oleObj name="Equação" r:id="rId5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Text Box 42">
              <a:extLst>
                <a:ext uri="{FF2B5EF4-FFF2-40B4-BE49-F238E27FC236}">
                  <a16:creationId xmlns:a16="http://schemas.microsoft.com/office/drawing/2014/main" id="{C5BA6A1F-5EDA-6AFE-C144-0DE634F10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6415" name="Text Box 43">
              <a:extLst>
                <a:ext uri="{FF2B5EF4-FFF2-40B4-BE49-F238E27FC236}">
                  <a16:creationId xmlns:a16="http://schemas.microsoft.com/office/drawing/2014/main" id="{F5F4B7CD-36EF-F5D7-684E-BE585DDBB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6416" name="Rectangle 44">
              <a:extLst>
                <a:ext uri="{FF2B5EF4-FFF2-40B4-BE49-F238E27FC236}">
                  <a16:creationId xmlns:a16="http://schemas.microsoft.com/office/drawing/2014/main" id="{EEA449C6-A577-C3EC-4D57-D1BC4CC33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6417" name="Text Box 45">
              <a:extLst>
                <a:ext uri="{FF2B5EF4-FFF2-40B4-BE49-F238E27FC236}">
                  <a16:creationId xmlns:a16="http://schemas.microsoft.com/office/drawing/2014/main" id="{3B55A91F-50D6-9C17-A5DD-4600F7B09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6418" name="Imagem 132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21E0B89A-3C73-3530-F950-5D5B3822E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1" name="Rectangle 2">
            <a:extLst>
              <a:ext uri="{FF2B5EF4-FFF2-40B4-BE49-F238E27FC236}">
                <a16:creationId xmlns:a16="http://schemas.microsoft.com/office/drawing/2014/main" id="{8D3102B3-A61C-3737-224B-2502E2219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  <p:sp>
        <p:nvSpPr>
          <p:cNvPr id="16412" name="Text Box 95">
            <a:extLst>
              <a:ext uri="{FF2B5EF4-FFF2-40B4-BE49-F238E27FC236}">
                <a16:creationId xmlns:a16="http://schemas.microsoft.com/office/drawing/2014/main" id="{6E755311-A020-5FFF-9F65-3AC65CF9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39" y="5948618"/>
            <a:ext cx="850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Arquitetura e Organização de Computadores (Paralelismo em profundidade)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7">
            <a:extLst>
              <a:ext uri="{FF2B5EF4-FFF2-40B4-BE49-F238E27FC236}">
                <a16:creationId xmlns:a16="http://schemas.microsoft.com/office/drawing/2014/main" id="{C5319402-100D-BBA0-3828-DFC46900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752600"/>
            <a:ext cx="138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Registradores</a:t>
            </a:r>
            <a:br>
              <a:rPr lang="pt-BR" altLang="pt-BR" sz="1400">
                <a:solidFill>
                  <a:schemeClr val="accent2"/>
                </a:solidFill>
              </a:rPr>
            </a:br>
            <a:r>
              <a:rPr lang="pt-BR" altLang="pt-BR" sz="1400">
                <a:solidFill>
                  <a:schemeClr val="accent2"/>
                </a:solidFill>
              </a:rPr>
              <a:t>de Dados</a:t>
            </a:r>
          </a:p>
        </p:txBody>
      </p:sp>
      <p:sp>
        <p:nvSpPr>
          <p:cNvPr id="17411" name="Text Box 92">
            <a:extLst>
              <a:ext uri="{FF2B5EF4-FFF2-40B4-BE49-F238E27FC236}">
                <a16:creationId xmlns:a16="http://schemas.microsoft.com/office/drawing/2014/main" id="{3FD320F4-58D1-1BC1-6D6E-13B95E7F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1828800"/>
            <a:ext cx="243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Registradores de Controle</a:t>
            </a:r>
          </a:p>
        </p:txBody>
      </p:sp>
      <p:sp>
        <p:nvSpPr>
          <p:cNvPr id="17412" name="Rectangle 94">
            <a:extLst>
              <a:ext uri="{FF2B5EF4-FFF2-40B4-BE49-F238E27FC236}">
                <a16:creationId xmlns:a16="http://schemas.microsoft.com/office/drawing/2014/main" id="{2B73E2A4-02D1-637E-B304-767D77961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4818063" cy="239395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7413" name="Text Box 95">
            <a:extLst>
              <a:ext uri="{FF2B5EF4-FFF2-40B4-BE49-F238E27FC236}">
                <a16:creationId xmlns:a16="http://schemas.microsoft.com/office/drawing/2014/main" id="{0D3BC3DE-9743-CD96-6374-CCB2EA5AF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183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5. Arquitetura</a:t>
            </a:r>
          </a:p>
        </p:txBody>
      </p:sp>
      <p:sp>
        <p:nvSpPr>
          <p:cNvPr id="17414" name="AutoShape 96">
            <a:extLst>
              <a:ext uri="{FF2B5EF4-FFF2-40B4-BE49-F238E27FC236}">
                <a16:creationId xmlns:a16="http://schemas.microsoft.com/office/drawing/2014/main" id="{1BFB7331-3AF2-D3EF-F122-AB6D5EBE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813050"/>
            <a:ext cx="381000" cy="3048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7415" name="Text Box 97">
            <a:extLst>
              <a:ext uri="{FF2B5EF4-FFF2-40B4-BE49-F238E27FC236}">
                <a16:creationId xmlns:a16="http://schemas.microsoft.com/office/drawing/2014/main" id="{6EC39CAB-7EE6-8502-0B1A-04F30D6C7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4822825"/>
            <a:ext cx="3646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9E0704"/>
                </a:solidFill>
              </a:rPr>
              <a:t>Arquitetura =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9E0704"/>
                </a:solidFill>
              </a:rPr>
              <a:t>visão do programador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9E0704"/>
                </a:solidFill>
              </a:rPr>
              <a:t>em linguagem de montagem</a:t>
            </a:r>
            <a:endParaRPr lang="pt-BR" altLang="pt-BR" sz="2000">
              <a:solidFill>
                <a:srgbClr val="009900"/>
              </a:solidFill>
            </a:endParaRPr>
          </a:p>
        </p:txBody>
      </p:sp>
      <p:sp>
        <p:nvSpPr>
          <p:cNvPr id="17416" name="AutoShape 98">
            <a:extLst>
              <a:ext uri="{FF2B5EF4-FFF2-40B4-BE49-F238E27FC236}">
                <a16:creationId xmlns:a16="http://schemas.microsoft.com/office/drawing/2014/main" id="{5A692BA8-2F3D-AD55-0023-1EE0CB5F97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86000" y="4217988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grpSp>
        <p:nvGrpSpPr>
          <p:cNvPr id="17417" name="Grupo 4">
            <a:extLst>
              <a:ext uri="{FF2B5EF4-FFF2-40B4-BE49-F238E27FC236}">
                <a16:creationId xmlns:a16="http://schemas.microsoft.com/office/drawing/2014/main" id="{B2EB95C4-AFA2-E006-1702-E15216EF06B8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319338"/>
            <a:ext cx="1077913" cy="1379537"/>
            <a:chOff x="1187153" y="2319415"/>
            <a:chExt cx="1078375" cy="1379128"/>
          </a:xfrm>
        </p:grpSpPr>
        <p:sp>
          <p:nvSpPr>
            <p:cNvPr id="17444" name="Retângulo 1">
              <a:extLst>
                <a:ext uri="{FF2B5EF4-FFF2-40B4-BE49-F238E27FC236}">
                  <a16:creationId xmlns:a16="http://schemas.microsoft.com/office/drawing/2014/main" id="{38B750AB-ECF5-7B8E-10DB-04FE155EE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003" y="2320119"/>
              <a:ext cx="1064525" cy="1378424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2400">
                <a:solidFill>
                  <a:srgbClr val="FF0000"/>
                </a:solidFill>
                <a:latin typeface="Times" panose="02020603050405020304" pitchFamily="18" charset="0"/>
              </a:endParaRPr>
            </a:p>
          </p:txBody>
        </p:sp>
        <p:cxnSp>
          <p:nvCxnSpPr>
            <p:cNvPr id="17445" name="Conector reto 3">
              <a:extLst>
                <a:ext uri="{FF2B5EF4-FFF2-40B4-BE49-F238E27FC236}">
                  <a16:creationId xmlns:a16="http://schemas.microsoft.com/office/drawing/2014/main" id="{51D15AB4-308E-A2BE-3FA7-B60837983B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1003" y="2319415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6" name="Conector reto 101">
              <a:extLst>
                <a:ext uri="{FF2B5EF4-FFF2-40B4-BE49-F238E27FC236}">
                  <a16:creationId xmlns:a16="http://schemas.microsoft.com/office/drawing/2014/main" id="{C77E17AE-AD92-DDFB-3724-5518B7A634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1003" y="2549002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7" name="Conector reto 102">
              <a:extLst>
                <a:ext uri="{FF2B5EF4-FFF2-40B4-BE49-F238E27FC236}">
                  <a16:creationId xmlns:a16="http://schemas.microsoft.com/office/drawing/2014/main" id="{E0D23C83-2A98-DB65-B97F-8CAD1B59C0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1003" y="2778589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8" name="Conector reto 103">
              <a:extLst>
                <a:ext uri="{FF2B5EF4-FFF2-40B4-BE49-F238E27FC236}">
                  <a16:creationId xmlns:a16="http://schemas.microsoft.com/office/drawing/2014/main" id="{7528B02C-D200-9F28-1164-823007170C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1003" y="3008177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9" name="Conector reto 104">
              <a:extLst>
                <a:ext uri="{FF2B5EF4-FFF2-40B4-BE49-F238E27FC236}">
                  <a16:creationId xmlns:a16="http://schemas.microsoft.com/office/drawing/2014/main" id="{D986A7B1-67C9-BBF1-D467-94A301CADB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1003" y="3237765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0" name="Conector reto 105">
              <a:extLst>
                <a:ext uri="{FF2B5EF4-FFF2-40B4-BE49-F238E27FC236}">
                  <a16:creationId xmlns:a16="http://schemas.microsoft.com/office/drawing/2014/main" id="{730902DB-B8B1-AAD1-F90E-19A241BB17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1003" y="3467352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1" name="Conector reto 106">
              <a:extLst>
                <a:ext uri="{FF2B5EF4-FFF2-40B4-BE49-F238E27FC236}">
                  <a16:creationId xmlns:a16="http://schemas.microsoft.com/office/drawing/2014/main" id="{CCA3FE9F-D8DB-923F-791F-255AD67965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87153" y="3696940"/>
              <a:ext cx="1064525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8" name="Retângulo 5">
            <a:extLst>
              <a:ext uri="{FF2B5EF4-FFF2-40B4-BE49-F238E27FC236}">
                <a16:creationId xmlns:a16="http://schemas.microsoft.com/office/drawing/2014/main" id="{00450F06-85C5-365A-C48C-0E5B6992E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2359025"/>
            <a:ext cx="1065212" cy="215900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6396" name="Retângulo 109">
            <a:extLst>
              <a:ext uri="{FF2B5EF4-FFF2-40B4-BE49-F238E27FC236}">
                <a16:creationId xmlns:a16="http://schemas.microsoft.com/office/drawing/2014/main" id="{5980618F-DA26-EE13-A772-E5E4F0A9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359025"/>
            <a:ext cx="1063625" cy="215900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Dot"/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en-US" sz="2400" dirty="0">
              <a:solidFill>
                <a:srgbClr val="FF0000"/>
              </a:solidFill>
              <a:highlight>
                <a:srgbClr val="FF0000"/>
              </a:highlight>
              <a:latin typeface="Times" panose="02020603050405020304" pitchFamily="18" charset="0"/>
            </a:endParaRPr>
          </a:p>
        </p:txBody>
      </p:sp>
      <p:sp>
        <p:nvSpPr>
          <p:cNvPr id="17420" name="Retângulo 110">
            <a:extLst>
              <a:ext uri="{FF2B5EF4-FFF2-40B4-BE49-F238E27FC236}">
                <a16:creationId xmlns:a16="http://schemas.microsoft.com/office/drawing/2014/main" id="{EFB6148A-FB82-C1EE-A7D5-F435C1A5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3302000"/>
            <a:ext cx="1065212" cy="217488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7421" name="Retângulo 111">
            <a:extLst>
              <a:ext uri="{FF2B5EF4-FFF2-40B4-BE49-F238E27FC236}">
                <a16:creationId xmlns:a16="http://schemas.microsoft.com/office/drawing/2014/main" id="{56B7EF9A-70A7-618B-D38D-93D1C6EC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303588"/>
            <a:ext cx="1065212" cy="217487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974D6C-3BB0-D002-7CB8-3E526909A4B9}"/>
              </a:ext>
            </a:extLst>
          </p:cNvPr>
          <p:cNvSpPr txBox="1"/>
          <p:nvPr/>
        </p:nvSpPr>
        <p:spPr>
          <a:xfrm>
            <a:off x="777875" y="2289175"/>
            <a:ext cx="442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$t0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0B5F26E5-26DF-861D-BCA7-0EF2CB4AEFB1}"/>
              </a:ext>
            </a:extLst>
          </p:cNvPr>
          <p:cNvSpPr txBox="1"/>
          <p:nvPr/>
        </p:nvSpPr>
        <p:spPr>
          <a:xfrm>
            <a:off x="777875" y="2517775"/>
            <a:ext cx="442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$t1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2B25D1F8-DF97-8E95-071A-E2F0440C3BB3}"/>
              </a:ext>
            </a:extLst>
          </p:cNvPr>
          <p:cNvSpPr txBox="1"/>
          <p:nvPr/>
        </p:nvSpPr>
        <p:spPr>
          <a:xfrm>
            <a:off x="777875" y="2747963"/>
            <a:ext cx="442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$t2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6C8C43EE-A797-0F3F-B774-B9A886480751}"/>
              </a:ext>
            </a:extLst>
          </p:cNvPr>
          <p:cNvSpPr txBox="1"/>
          <p:nvPr/>
        </p:nvSpPr>
        <p:spPr>
          <a:xfrm>
            <a:off x="777875" y="2976563"/>
            <a:ext cx="442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$t3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3F8C84E4-08A0-1CED-E153-2FCF101A83BD}"/>
              </a:ext>
            </a:extLst>
          </p:cNvPr>
          <p:cNvSpPr txBox="1"/>
          <p:nvPr/>
        </p:nvSpPr>
        <p:spPr>
          <a:xfrm>
            <a:off x="777875" y="3205163"/>
            <a:ext cx="442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$t4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C47AB1FE-9298-3C82-CDB9-C170C9106762}"/>
              </a:ext>
            </a:extLst>
          </p:cNvPr>
          <p:cNvSpPr txBox="1"/>
          <p:nvPr/>
        </p:nvSpPr>
        <p:spPr>
          <a:xfrm>
            <a:off x="777875" y="3433763"/>
            <a:ext cx="482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$v0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D6B5822-0B1A-1EF2-319F-847CD761DD1B}"/>
              </a:ext>
            </a:extLst>
          </p:cNvPr>
          <p:cNvSpPr txBox="1"/>
          <p:nvPr/>
        </p:nvSpPr>
        <p:spPr>
          <a:xfrm>
            <a:off x="3175000" y="2074863"/>
            <a:ext cx="434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PC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22DAC2AD-37D2-77B5-97FA-BC79FEF22242}"/>
              </a:ext>
            </a:extLst>
          </p:cNvPr>
          <p:cNvSpPr txBox="1"/>
          <p:nvPr/>
        </p:nvSpPr>
        <p:spPr>
          <a:xfrm>
            <a:off x="4440238" y="3016250"/>
            <a:ext cx="4254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SP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A1A96FC-341C-2CF9-2C91-DD106DE8449A}"/>
              </a:ext>
            </a:extLst>
          </p:cNvPr>
          <p:cNvSpPr txBox="1"/>
          <p:nvPr/>
        </p:nvSpPr>
        <p:spPr>
          <a:xfrm>
            <a:off x="4470400" y="2093913"/>
            <a:ext cx="3635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FF0000"/>
                </a:solidFill>
                <a:latin typeface="+mn-lt"/>
              </a:rPr>
              <a:t>IR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B8B62E4E-3AB0-FE60-0AA7-B3243A3386BE}"/>
              </a:ext>
            </a:extLst>
          </p:cNvPr>
          <p:cNvSpPr txBox="1"/>
          <p:nvPr/>
        </p:nvSpPr>
        <p:spPr>
          <a:xfrm>
            <a:off x="3186113" y="3005138"/>
            <a:ext cx="355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IX</a:t>
            </a:r>
          </a:p>
        </p:txBody>
      </p:sp>
      <p:sp>
        <p:nvSpPr>
          <p:cNvPr id="17432" name="Text Box 92">
            <a:extLst>
              <a:ext uri="{FF2B5EF4-FFF2-40B4-BE49-F238E27FC236}">
                <a16:creationId xmlns:a16="http://schemas.microsoft.com/office/drawing/2014/main" id="{4777AC45-299F-1B30-2777-C338FBC41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031" y="1117600"/>
            <a:ext cx="21675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2"/>
                </a:solidFill>
              </a:rPr>
              <a:t>Memória de Programas</a:t>
            </a:r>
          </a:p>
        </p:txBody>
      </p:sp>
      <p:grpSp>
        <p:nvGrpSpPr>
          <p:cNvPr id="17433" name="Group 1">
            <a:extLst>
              <a:ext uri="{FF2B5EF4-FFF2-40B4-BE49-F238E27FC236}">
                <a16:creationId xmlns:a16="http://schemas.microsoft.com/office/drawing/2014/main" id="{23D60A1C-2673-031F-65B2-927495D3EF65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1462088"/>
            <a:ext cx="2833688" cy="2308225"/>
            <a:chOff x="5607050" y="1462382"/>
            <a:chExt cx="2833688" cy="2308324"/>
          </a:xfrm>
        </p:grpSpPr>
        <p:sp>
          <p:nvSpPr>
            <p:cNvPr id="17442" name="Retângulo 6">
              <a:extLst>
                <a:ext uri="{FF2B5EF4-FFF2-40B4-BE49-F238E27FC236}">
                  <a16:creationId xmlns:a16="http://schemas.microsoft.com/office/drawing/2014/main" id="{783F8925-AA1C-3CAD-4DE5-4FD3E52C2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1487811"/>
              <a:ext cx="2833688" cy="225746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7443" name="CaixaDeTexto 35">
              <a:extLst>
                <a:ext uri="{FF2B5EF4-FFF2-40B4-BE49-F238E27FC236}">
                  <a16:creationId xmlns:a16="http://schemas.microsoft.com/office/drawing/2014/main" id="{37F54644-3632-4000-1A60-E1B931A86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7501" y="1462382"/>
              <a:ext cx="2672787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.text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.globl main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main:  la	$t0,array	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la	$t1,size	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lw	$t1,0($t1)	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la	$t2,const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lw	$t2,0($t2)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loop:  blez	$t1,end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lw	$t3,0($t0)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addu	$t3,$t3,$t2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sw	$t3,0($t0)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addiu	$t0,$t0,4	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addiu	$t1,$t1,-1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j	loop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end:   li    </a:t>
              </a:r>
              <a:r>
                <a:rPr lang="fr-FR" altLang="en-US" sz="4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$v0,10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syscall</a:t>
              </a:r>
              <a:endParaRPr lang="pt-BR" altLang="en-US" sz="90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434" name="CaixaDeTexto 35">
            <a:extLst>
              <a:ext uri="{FF2B5EF4-FFF2-40B4-BE49-F238E27FC236}">
                <a16:creationId xmlns:a16="http://schemas.microsoft.com/office/drawing/2014/main" id="{5080E91B-1705-6259-A445-1E0DA9067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4243388"/>
            <a:ext cx="26733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en-US" sz="90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435" name="Text Box 92">
            <a:extLst>
              <a:ext uri="{FF2B5EF4-FFF2-40B4-BE49-F238E27FC236}">
                <a16:creationId xmlns:a16="http://schemas.microsoft.com/office/drawing/2014/main" id="{BC6584F1-CD89-921B-5565-FCCFAD0EB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72" y="3760788"/>
            <a:ext cx="1776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2"/>
                </a:solidFill>
              </a:rPr>
              <a:t>Memória de Dados</a:t>
            </a:r>
          </a:p>
        </p:txBody>
      </p:sp>
      <p:grpSp>
        <p:nvGrpSpPr>
          <p:cNvPr id="17436" name="Group 2">
            <a:extLst>
              <a:ext uri="{FF2B5EF4-FFF2-40B4-BE49-F238E27FC236}">
                <a16:creationId xmlns:a16="http://schemas.microsoft.com/office/drawing/2014/main" id="{11894F2C-F436-900A-F39D-591765CA7A83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4079875"/>
            <a:ext cx="2833688" cy="827088"/>
            <a:chOff x="5607050" y="4079875"/>
            <a:chExt cx="2833688" cy="827088"/>
          </a:xfrm>
        </p:grpSpPr>
        <p:sp>
          <p:nvSpPr>
            <p:cNvPr id="17440" name="CaixaDeTexto 35">
              <a:extLst>
                <a:ext uri="{FF2B5EF4-FFF2-40B4-BE49-F238E27FC236}">
                  <a16:creationId xmlns:a16="http://schemas.microsoft.com/office/drawing/2014/main" id="{A0B5550E-6EDE-CD6B-85FA-C68B4584C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567" y="4170146"/>
              <a:ext cx="2600654" cy="64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.data          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array:  .word   12 0xff 3 14 878 31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size:   .word   6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const:  .word   0x100 </a:t>
              </a:r>
              <a:endParaRPr lang="pt-BR" altLang="en-US" sz="90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441" name="Retângulo 6">
              <a:extLst>
                <a:ext uri="{FF2B5EF4-FFF2-40B4-BE49-F238E27FC236}">
                  <a16:creationId xmlns:a16="http://schemas.microsoft.com/office/drawing/2014/main" id="{0C698BC7-C8E5-E402-2BF9-EBC8942DF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4079875"/>
              <a:ext cx="2833688" cy="82708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17437" name="AutoShape 98">
            <a:extLst>
              <a:ext uri="{FF2B5EF4-FFF2-40B4-BE49-F238E27FC236}">
                <a16:creationId xmlns:a16="http://schemas.microsoft.com/office/drawing/2014/main" id="{ABAFD98C-B62C-1245-3081-6ECC41A2EE8E}"/>
              </a:ext>
            </a:extLst>
          </p:cNvPr>
          <p:cNvSpPr>
            <a:spLocks noChangeArrowheads="1"/>
          </p:cNvSpPr>
          <p:nvPr/>
        </p:nvSpPr>
        <p:spPr bwMode="auto">
          <a:xfrm rot="8644931">
            <a:off x="4133850" y="4311650"/>
            <a:ext cx="1296988" cy="381000"/>
          </a:xfrm>
          <a:prstGeom prst="leftArrow">
            <a:avLst>
              <a:gd name="adj1" fmla="val 50000"/>
              <a:gd name="adj2" fmla="val 450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7438" name="AutoShape 98">
            <a:extLst>
              <a:ext uri="{FF2B5EF4-FFF2-40B4-BE49-F238E27FC236}">
                <a16:creationId xmlns:a16="http://schemas.microsoft.com/office/drawing/2014/main" id="{D6FCC2AA-61F1-CDF7-D766-D5F2744905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95775" y="5037138"/>
            <a:ext cx="1122363" cy="381000"/>
          </a:xfrm>
          <a:prstGeom prst="leftArrow">
            <a:avLst>
              <a:gd name="adj1" fmla="val 50000"/>
              <a:gd name="adj2" fmla="val 4495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7439" name="Rectangle 2">
            <a:extLst>
              <a:ext uri="{FF2B5EF4-FFF2-40B4-BE49-F238E27FC236}">
                <a16:creationId xmlns:a16="http://schemas.microsoft.com/office/drawing/2014/main" id="{1E4B3F6C-C559-B99A-38F5-BFCD0C582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2">
            <a:extLst>
              <a:ext uri="{FF2B5EF4-FFF2-40B4-BE49-F238E27FC236}">
                <a16:creationId xmlns:a16="http://schemas.microsoft.com/office/drawing/2014/main" id="{4B59D505-9F27-6159-36C4-805C2BD42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7763"/>
            <a:ext cx="6353175" cy="677862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D661C9D-CEA3-73B5-8CDF-8663E71F2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Sumário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6707272-7DD6-9154-E45F-68D36523B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219200"/>
            <a:ext cx="8310563" cy="4598988"/>
          </a:xfrm>
        </p:spPr>
        <p:txBody>
          <a:bodyPr/>
          <a:lstStyle/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pt-BR" altLang="pt-BR" sz="2000" b="1"/>
              <a:t>1 - Sistemas Digitais</a:t>
            </a:r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endParaRPr lang="pt-BR" altLang="pt-BR" sz="2000" b="1"/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pt-BR" altLang="pt-BR" sz="2000" b="1"/>
              <a:t>2 - Projeto de SDs Auxiliado por Computador</a:t>
            </a:r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endParaRPr lang="pt-BR" altLang="pt-BR" sz="2000" b="1"/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pt-BR" altLang="pt-BR" sz="2000" b="1"/>
              <a:t>3 - Organização de Processadores x Arquitetura de Processadores</a:t>
            </a:r>
          </a:p>
        </p:txBody>
      </p:sp>
      <p:grpSp>
        <p:nvGrpSpPr>
          <p:cNvPr id="18437" name="Group 32">
            <a:extLst>
              <a:ext uri="{FF2B5EF4-FFF2-40B4-BE49-F238E27FC236}">
                <a16:creationId xmlns:a16="http://schemas.microsoft.com/office/drawing/2014/main" id="{A175408E-77B2-1851-C61F-3092C694984E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1038225"/>
            <a:ext cx="1506537" cy="1144588"/>
            <a:chOff x="4477" y="654"/>
            <a:chExt cx="949" cy="721"/>
          </a:xfrm>
        </p:grpSpPr>
        <p:sp>
          <p:nvSpPr>
            <p:cNvPr id="18438" name="Rectangle 33">
              <a:extLst>
                <a:ext uri="{FF2B5EF4-FFF2-40B4-BE49-F238E27FC236}">
                  <a16:creationId xmlns:a16="http://schemas.microsoft.com/office/drawing/2014/main" id="{672E87CA-E433-90A0-07D9-9678C5C4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654"/>
              <a:ext cx="536" cy="3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39" name="Rectangle 34">
              <a:extLst>
                <a:ext uri="{FF2B5EF4-FFF2-40B4-BE49-F238E27FC236}">
                  <a16:creationId xmlns:a16="http://schemas.microsoft.com/office/drawing/2014/main" id="{D97936A3-89E6-B6C6-6955-6A2A45E46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666"/>
              <a:ext cx="502" cy="28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0" name="Rectangle 35">
              <a:extLst>
                <a:ext uri="{FF2B5EF4-FFF2-40B4-BE49-F238E27FC236}">
                  <a16:creationId xmlns:a16="http://schemas.microsoft.com/office/drawing/2014/main" id="{CB2BBF39-4940-2A9B-4898-E9E5B28A4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1156"/>
              <a:ext cx="147" cy="5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1" name="Rectangle 36">
              <a:extLst>
                <a:ext uri="{FF2B5EF4-FFF2-40B4-BE49-F238E27FC236}">
                  <a16:creationId xmlns:a16="http://schemas.microsoft.com/office/drawing/2014/main" id="{042FB0E4-767F-4800-FCF4-8FB1A278D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98"/>
              <a:ext cx="224" cy="1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2" name="Oval 37">
              <a:extLst>
                <a:ext uri="{FF2B5EF4-FFF2-40B4-BE49-F238E27FC236}">
                  <a16:creationId xmlns:a16="http://schemas.microsoft.com/office/drawing/2014/main" id="{9AB0AACD-6FA5-5708-1CF6-D70BE6AFF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56"/>
              <a:ext cx="75" cy="7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3" name="Oval 38">
              <a:extLst>
                <a:ext uri="{FF2B5EF4-FFF2-40B4-BE49-F238E27FC236}">
                  <a16:creationId xmlns:a16="http://schemas.microsoft.com/office/drawing/2014/main" id="{3CF2EB82-725D-0947-192F-4242E5F40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156"/>
              <a:ext cx="79" cy="7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4" name="Oval 39">
              <a:extLst>
                <a:ext uri="{FF2B5EF4-FFF2-40B4-BE49-F238E27FC236}">
                  <a16:creationId xmlns:a16="http://schemas.microsoft.com/office/drawing/2014/main" id="{7F60452E-9CF8-350F-88BF-386918E0A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018"/>
              <a:ext cx="136" cy="12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5" name="Oval 40">
              <a:extLst>
                <a:ext uri="{FF2B5EF4-FFF2-40B4-BE49-F238E27FC236}">
                  <a16:creationId xmlns:a16="http://schemas.microsoft.com/office/drawing/2014/main" id="{FD3E4575-A881-BC87-D4F0-22E57491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018"/>
              <a:ext cx="135" cy="12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6" name="Rectangle 41">
              <a:extLst>
                <a:ext uri="{FF2B5EF4-FFF2-40B4-BE49-F238E27FC236}">
                  <a16:creationId xmlns:a16="http://schemas.microsoft.com/office/drawing/2014/main" id="{73EF7DD4-4EA6-38C8-16E9-262B2994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156"/>
              <a:ext cx="147" cy="5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7" name="Rectangle 42">
              <a:extLst>
                <a:ext uri="{FF2B5EF4-FFF2-40B4-BE49-F238E27FC236}">
                  <a16:creationId xmlns:a16="http://schemas.microsoft.com/office/drawing/2014/main" id="{7015BF3B-F230-ED7E-8E16-046213728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98"/>
              <a:ext cx="224" cy="17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8" name="Oval 43">
              <a:extLst>
                <a:ext uri="{FF2B5EF4-FFF2-40B4-BE49-F238E27FC236}">
                  <a16:creationId xmlns:a16="http://schemas.microsoft.com/office/drawing/2014/main" id="{6CE5D1BF-9639-1092-14FD-F0BD0CA43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56"/>
              <a:ext cx="75" cy="7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49" name="Oval 44">
              <a:extLst>
                <a:ext uri="{FF2B5EF4-FFF2-40B4-BE49-F238E27FC236}">
                  <a16:creationId xmlns:a16="http://schemas.microsoft.com/office/drawing/2014/main" id="{661478A2-4411-39F1-B9AB-C00A6DCC8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1156"/>
              <a:ext cx="79" cy="75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50" name="Rectangle 45">
              <a:extLst>
                <a:ext uri="{FF2B5EF4-FFF2-40B4-BE49-F238E27FC236}">
                  <a16:creationId xmlns:a16="http://schemas.microsoft.com/office/drawing/2014/main" id="{352DAFDA-4D06-B673-22B9-2EF877D5C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96"/>
              <a:ext cx="57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  <a:latin typeface="Times" panose="02020603050405020304" pitchFamily="18" charset="0"/>
                </a:rPr>
                <a:t>Org_Comp</a:t>
              </a:r>
            </a:p>
          </p:txBody>
        </p:sp>
        <p:sp>
          <p:nvSpPr>
            <p:cNvPr id="18451" name="Line 46">
              <a:extLst>
                <a:ext uri="{FF2B5EF4-FFF2-40B4-BE49-F238E27FC236}">
                  <a16:creationId xmlns:a16="http://schemas.microsoft.com/office/drawing/2014/main" id="{39A4AFE5-552D-AB3A-60F8-F7EA1DC21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701"/>
              <a:ext cx="206" cy="2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2" name="Oval 47">
              <a:extLst>
                <a:ext uri="{FF2B5EF4-FFF2-40B4-BE49-F238E27FC236}">
                  <a16:creationId xmlns:a16="http://schemas.microsoft.com/office/drawing/2014/main" id="{6F8FFA88-2D0A-CDE0-716E-584DE0B3E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765"/>
              <a:ext cx="135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53" name="Freeform 48">
              <a:extLst>
                <a:ext uri="{FF2B5EF4-FFF2-40B4-BE49-F238E27FC236}">
                  <a16:creationId xmlns:a16="http://schemas.microsoft.com/office/drawing/2014/main" id="{7FA64C2D-FC98-0691-6424-0AD541BA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888"/>
              <a:ext cx="488" cy="390"/>
            </a:xfrm>
            <a:custGeom>
              <a:avLst/>
              <a:gdLst>
                <a:gd name="T0" fmla="*/ 144 w 488"/>
                <a:gd name="T1" fmla="*/ 15 h 390"/>
                <a:gd name="T2" fmla="*/ 117 w 488"/>
                <a:gd name="T3" fmla="*/ 15 h 390"/>
                <a:gd name="T4" fmla="*/ 79 w 488"/>
                <a:gd name="T5" fmla="*/ 33 h 390"/>
                <a:gd name="T6" fmla="*/ 0 w 488"/>
                <a:gd name="T7" fmla="*/ 134 h 390"/>
                <a:gd name="T8" fmla="*/ 4 w 488"/>
                <a:gd name="T9" fmla="*/ 179 h 390"/>
                <a:gd name="T10" fmla="*/ 57 w 488"/>
                <a:gd name="T11" fmla="*/ 215 h 390"/>
                <a:gd name="T12" fmla="*/ 101 w 488"/>
                <a:gd name="T13" fmla="*/ 240 h 390"/>
                <a:gd name="T14" fmla="*/ 154 w 488"/>
                <a:gd name="T15" fmla="*/ 182 h 390"/>
                <a:gd name="T16" fmla="*/ 132 w 488"/>
                <a:gd name="T17" fmla="*/ 167 h 390"/>
                <a:gd name="T18" fmla="*/ 117 w 488"/>
                <a:gd name="T19" fmla="*/ 154 h 390"/>
                <a:gd name="T20" fmla="*/ 152 w 488"/>
                <a:gd name="T21" fmla="*/ 103 h 390"/>
                <a:gd name="T22" fmla="*/ 257 w 488"/>
                <a:gd name="T23" fmla="*/ 166 h 390"/>
                <a:gd name="T24" fmla="*/ 155 w 488"/>
                <a:gd name="T25" fmla="*/ 291 h 390"/>
                <a:gd name="T26" fmla="*/ 55 w 488"/>
                <a:gd name="T27" fmla="*/ 227 h 390"/>
                <a:gd name="T28" fmla="*/ 55 w 488"/>
                <a:gd name="T29" fmla="*/ 304 h 390"/>
                <a:gd name="T30" fmla="*/ 70 w 488"/>
                <a:gd name="T31" fmla="*/ 304 h 390"/>
                <a:gd name="T32" fmla="*/ 70 w 488"/>
                <a:gd name="T33" fmla="*/ 389 h 390"/>
                <a:gd name="T34" fmla="*/ 302 w 488"/>
                <a:gd name="T35" fmla="*/ 389 h 390"/>
                <a:gd name="T36" fmla="*/ 302 w 488"/>
                <a:gd name="T37" fmla="*/ 305 h 390"/>
                <a:gd name="T38" fmla="*/ 320 w 488"/>
                <a:gd name="T39" fmla="*/ 305 h 390"/>
                <a:gd name="T40" fmla="*/ 320 w 488"/>
                <a:gd name="T41" fmla="*/ 148 h 390"/>
                <a:gd name="T42" fmla="*/ 340 w 488"/>
                <a:gd name="T43" fmla="*/ 161 h 390"/>
                <a:gd name="T44" fmla="*/ 384 w 488"/>
                <a:gd name="T45" fmla="*/ 161 h 390"/>
                <a:gd name="T46" fmla="*/ 390 w 488"/>
                <a:gd name="T47" fmla="*/ 156 h 390"/>
                <a:gd name="T48" fmla="*/ 423 w 488"/>
                <a:gd name="T49" fmla="*/ 114 h 390"/>
                <a:gd name="T50" fmla="*/ 487 w 488"/>
                <a:gd name="T51" fmla="*/ 42 h 390"/>
                <a:gd name="T52" fmla="*/ 414 w 488"/>
                <a:gd name="T53" fmla="*/ 0 h 390"/>
                <a:gd name="T54" fmla="*/ 368 w 488"/>
                <a:gd name="T55" fmla="*/ 53 h 390"/>
                <a:gd name="T56" fmla="*/ 358 w 488"/>
                <a:gd name="T57" fmla="*/ 64 h 390"/>
                <a:gd name="T58" fmla="*/ 265 w 488"/>
                <a:gd name="T59" fmla="*/ 15 h 390"/>
                <a:gd name="T60" fmla="*/ 227 w 488"/>
                <a:gd name="T61" fmla="*/ 15 h 390"/>
                <a:gd name="T62" fmla="*/ 204 w 488"/>
                <a:gd name="T63" fmla="*/ 62 h 390"/>
                <a:gd name="T64" fmla="*/ 194 w 488"/>
                <a:gd name="T65" fmla="*/ 43 h 390"/>
                <a:gd name="T66" fmla="*/ 204 w 488"/>
                <a:gd name="T67" fmla="*/ 15 h 390"/>
                <a:gd name="T68" fmla="*/ 171 w 488"/>
                <a:gd name="T69" fmla="*/ 15 h 390"/>
                <a:gd name="T70" fmla="*/ 183 w 488"/>
                <a:gd name="T71" fmla="*/ 43 h 390"/>
                <a:gd name="T72" fmla="*/ 171 w 488"/>
                <a:gd name="T73" fmla="*/ 62 h 390"/>
                <a:gd name="T74" fmla="*/ 144 w 488"/>
                <a:gd name="T75" fmla="*/ 15 h 3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8"/>
                <a:gd name="T115" fmla="*/ 0 h 390"/>
                <a:gd name="T116" fmla="*/ 488 w 488"/>
                <a:gd name="T117" fmla="*/ 390 h 3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8" h="390">
                  <a:moveTo>
                    <a:pt x="144" y="15"/>
                  </a:moveTo>
                  <a:lnTo>
                    <a:pt x="117" y="15"/>
                  </a:lnTo>
                  <a:lnTo>
                    <a:pt x="79" y="33"/>
                  </a:lnTo>
                  <a:lnTo>
                    <a:pt x="0" y="134"/>
                  </a:lnTo>
                  <a:lnTo>
                    <a:pt x="4" y="179"/>
                  </a:lnTo>
                  <a:lnTo>
                    <a:pt x="57" y="215"/>
                  </a:lnTo>
                  <a:lnTo>
                    <a:pt x="101" y="240"/>
                  </a:lnTo>
                  <a:lnTo>
                    <a:pt x="154" y="182"/>
                  </a:lnTo>
                  <a:lnTo>
                    <a:pt x="132" y="167"/>
                  </a:lnTo>
                  <a:lnTo>
                    <a:pt x="117" y="154"/>
                  </a:lnTo>
                  <a:lnTo>
                    <a:pt x="152" y="103"/>
                  </a:lnTo>
                  <a:lnTo>
                    <a:pt x="257" y="166"/>
                  </a:lnTo>
                  <a:lnTo>
                    <a:pt x="155" y="291"/>
                  </a:lnTo>
                  <a:lnTo>
                    <a:pt x="55" y="227"/>
                  </a:lnTo>
                  <a:lnTo>
                    <a:pt x="55" y="304"/>
                  </a:lnTo>
                  <a:lnTo>
                    <a:pt x="70" y="304"/>
                  </a:lnTo>
                  <a:lnTo>
                    <a:pt x="70" y="389"/>
                  </a:lnTo>
                  <a:lnTo>
                    <a:pt x="302" y="389"/>
                  </a:lnTo>
                  <a:lnTo>
                    <a:pt x="302" y="305"/>
                  </a:lnTo>
                  <a:lnTo>
                    <a:pt x="320" y="305"/>
                  </a:lnTo>
                  <a:lnTo>
                    <a:pt x="320" y="148"/>
                  </a:lnTo>
                  <a:lnTo>
                    <a:pt x="340" y="161"/>
                  </a:lnTo>
                  <a:lnTo>
                    <a:pt x="384" y="161"/>
                  </a:lnTo>
                  <a:lnTo>
                    <a:pt x="390" y="156"/>
                  </a:lnTo>
                  <a:lnTo>
                    <a:pt x="423" y="114"/>
                  </a:lnTo>
                  <a:lnTo>
                    <a:pt x="487" y="42"/>
                  </a:lnTo>
                  <a:lnTo>
                    <a:pt x="414" y="0"/>
                  </a:lnTo>
                  <a:lnTo>
                    <a:pt x="368" y="53"/>
                  </a:lnTo>
                  <a:lnTo>
                    <a:pt x="358" y="64"/>
                  </a:lnTo>
                  <a:lnTo>
                    <a:pt x="265" y="15"/>
                  </a:lnTo>
                  <a:lnTo>
                    <a:pt x="227" y="15"/>
                  </a:lnTo>
                  <a:lnTo>
                    <a:pt x="204" y="62"/>
                  </a:lnTo>
                  <a:lnTo>
                    <a:pt x="194" y="43"/>
                  </a:lnTo>
                  <a:lnTo>
                    <a:pt x="204" y="15"/>
                  </a:lnTo>
                  <a:lnTo>
                    <a:pt x="171" y="15"/>
                  </a:lnTo>
                  <a:lnTo>
                    <a:pt x="183" y="43"/>
                  </a:lnTo>
                  <a:lnTo>
                    <a:pt x="171" y="62"/>
                  </a:lnTo>
                  <a:lnTo>
                    <a:pt x="144" y="1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54" name="Arc 49">
              <a:extLst>
                <a:ext uri="{FF2B5EF4-FFF2-40B4-BE49-F238E27FC236}">
                  <a16:creationId xmlns:a16="http://schemas.microsoft.com/office/drawing/2014/main" id="{0F79E791-21CB-5449-360F-4AA4C31ED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903"/>
              <a:ext cx="64" cy="42"/>
            </a:xfrm>
            <a:custGeom>
              <a:avLst/>
              <a:gdLst>
                <a:gd name="T0" fmla="*/ 0 w 36479"/>
                <a:gd name="T1" fmla="*/ 0 h 36248"/>
                <a:gd name="T2" fmla="*/ 0 w 36479"/>
                <a:gd name="T3" fmla="*/ 0 h 36248"/>
                <a:gd name="T4" fmla="*/ 0 w 36479"/>
                <a:gd name="T5" fmla="*/ 0 h 36248"/>
                <a:gd name="T6" fmla="*/ 0 60000 65536"/>
                <a:gd name="T7" fmla="*/ 0 60000 65536"/>
                <a:gd name="T8" fmla="*/ 0 60000 65536"/>
                <a:gd name="T9" fmla="*/ 0 w 36479"/>
                <a:gd name="T10" fmla="*/ 0 h 36248"/>
                <a:gd name="T11" fmla="*/ 36479 w 36479"/>
                <a:gd name="T12" fmla="*/ 36248 h 36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79" h="36248" fill="none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</a:path>
                <a:path w="36479" h="36248" stroke="0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  <a:lnTo>
                    <a:pt x="21600" y="21600"/>
                  </a:lnTo>
                  <a:lnTo>
                    <a:pt x="5726" y="362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5" name="Oval 50">
              <a:extLst>
                <a:ext uri="{FF2B5EF4-FFF2-40B4-BE49-F238E27FC236}">
                  <a16:creationId xmlns:a16="http://schemas.microsoft.com/office/drawing/2014/main" id="{5DDB62F1-BF62-DE92-39E9-38595512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016"/>
              <a:ext cx="50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8456" name="Oval 51">
              <a:extLst>
                <a:ext uri="{FF2B5EF4-FFF2-40B4-BE49-F238E27FC236}">
                  <a16:creationId xmlns:a16="http://schemas.microsoft.com/office/drawing/2014/main" id="{D8AEB439-08E8-229D-ED37-451AA7B7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1013"/>
              <a:ext cx="57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EDEAFEE-AD73-1A39-EAEA-6500E8A42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06400"/>
            <a:ext cx="8077200" cy="584200"/>
          </a:xfrm>
        </p:spPr>
        <p:txBody>
          <a:bodyPr/>
          <a:lstStyle/>
          <a:p>
            <a:r>
              <a:rPr lang="pt-BR" altLang="pt-BR" sz="2400"/>
              <a:t>1 - Sistemas Digitais – Definição Estrutural</a:t>
            </a: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1A44A7AD-D911-1D8B-1D06-DC1F4648366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557588"/>
            <a:ext cx="6388100" cy="2368550"/>
            <a:chOff x="912" y="2241"/>
            <a:chExt cx="4024" cy="1492"/>
          </a:xfrm>
        </p:grpSpPr>
        <p:sp>
          <p:nvSpPr>
            <p:cNvPr id="19462" name="Rectangle 4">
              <a:extLst>
                <a:ext uri="{FF2B5EF4-FFF2-40B4-BE49-F238E27FC236}">
                  <a16:creationId xmlns:a16="http://schemas.microsoft.com/office/drawing/2014/main" id="{DE4DA31C-8FC8-361D-D27C-87665495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397"/>
              <a:ext cx="1888" cy="133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en-US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63" name="Rectangle 5">
              <a:extLst>
                <a:ext uri="{FF2B5EF4-FFF2-40B4-BE49-F238E27FC236}">
                  <a16:creationId xmlns:a16="http://schemas.microsoft.com/office/drawing/2014/main" id="{64CC9A8B-40EC-0F44-026A-68EF5FDFC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2885"/>
              <a:ext cx="117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solidFill>
                    <a:schemeClr val="bg2"/>
                  </a:solidFill>
                  <a:latin typeface="Geneva" charset="0"/>
                </a:rPr>
                <a:t>Sistema Digital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solidFill>
                    <a:schemeClr val="bg2"/>
                  </a:solidFill>
                  <a:latin typeface="Geneva" charset="0"/>
                </a:rPr>
                <a:t>Processamento Numérico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solidFill>
                    <a:schemeClr val="bg2"/>
                  </a:solidFill>
                  <a:latin typeface="Geneva" charset="0"/>
                </a:rPr>
                <a:t>de Informação</a:t>
              </a:r>
            </a:p>
          </p:txBody>
        </p:sp>
        <p:sp>
          <p:nvSpPr>
            <p:cNvPr id="19464" name="Rectangle 6">
              <a:extLst>
                <a:ext uri="{FF2B5EF4-FFF2-40B4-BE49-F238E27FC236}">
                  <a16:creationId xmlns:a16="http://schemas.microsoft.com/office/drawing/2014/main" id="{9089FB01-CC03-441D-223A-7AE5AA91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2241"/>
              <a:ext cx="40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 u="sng">
                  <a:latin typeface="Geneva" charset="0"/>
                </a:rPr>
                <a:t>Entradas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65" name="Arc 7">
              <a:extLst>
                <a:ext uri="{FF2B5EF4-FFF2-40B4-BE49-F238E27FC236}">
                  <a16:creationId xmlns:a16="http://schemas.microsoft.com/office/drawing/2014/main" id="{7D679EC9-D8FB-4EB1-D6B6-45F6AE7A7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573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66" name="Line 8">
              <a:extLst>
                <a:ext uri="{FF2B5EF4-FFF2-40B4-BE49-F238E27FC236}">
                  <a16:creationId xmlns:a16="http://schemas.microsoft.com/office/drawing/2014/main" id="{4904D152-C2A2-D61F-F08C-AEBFFE19D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605"/>
              <a:ext cx="9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67" name="Arc 9">
              <a:extLst>
                <a:ext uri="{FF2B5EF4-FFF2-40B4-BE49-F238E27FC236}">
                  <a16:creationId xmlns:a16="http://schemas.microsoft.com/office/drawing/2014/main" id="{5BCCDA02-F308-BD8E-064C-A64F73FB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781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68" name="Line 10">
              <a:extLst>
                <a:ext uri="{FF2B5EF4-FFF2-40B4-BE49-F238E27FC236}">
                  <a16:creationId xmlns:a16="http://schemas.microsoft.com/office/drawing/2014/main" id="{A42A20AD-6337-853B-33AA-D2FC293D5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813"/>
              <a:ext cx="9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69" name="Arc 11">
              <a:extLst>
                <a:ext uri="{FF2B5EF4-FFF2-40B4-BE49-F238E27FC236}">
                  <a16:creationId xmlns:a16="http://schemas.microsoft.com/office/drawing/2014/main" id="{646C379B-F85A-41BD-C224-BDC95B8E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173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0" name="Line 12">
              <a:extLst>
                <a:ext uri="{FF2B5EF4-FFF2-40B4-BE49-F238E27FC236}">
                  <a16:creationId xmlns:a16="http://schemas.microsoft.com/office/drawing/2014/main" id="{D24D8AB3-2DDD-8F49-67E5-3346D7653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205"/>
              <a:ext cx="9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1" name="Arc 13">
              <a:extLst>
                <a:ext uri="{FF2B5EF4-FFF2-40B4-BE49-F238E27FC236}">
                  <a16:creationId xmlns:a16="http://schemas.microsoft.com/office/drawing/2014/main" id="{4E38E1D5-342A-4F09-6BEC-3CCA24B2E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349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2" name="Line 14">
              <a:extLst>
                <a:ext uri="{FF2B5EF4-FFF2-40B4-BE49-F238E27FC236}">
                  <a16:creationId xmlns:a16="http://schemas.microsoft.com/office/drawing/2014/main" id="{9E148870-F474-34FE-5CCA-CE5DBAC7D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381"/>
              <a:ext cx="9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3" name="Arc 15">
              <a:extLst>
                <a:ext uri="{FF2B5EF4-FFF2-40B4-BE49-F238E27FC236}">
                  <a16:creationId xmlns:a16="http://schemas.microsoft.com/office/drawing/2014/main" id="{E44F4CFC-46B4-C925-2A04-A158390C3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557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4" name="Line 16">
              <a:extLst>
                <a:ext uri="{FF2B5EF4-FFF2-40B4-BE49-F238E27FC236}">
                  <a16:creationId xmlns:a16="http://schemas.microsoft.com/office/drawing/2014/main" id="{9A13CE92-DC2F-E52B-356A-04430D51C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589"/>
              <a:ext cx="9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5" name="Arc 17">
              <a:extLst>
                <a:ext uri="{FF2B5EF4-FFF2-40B4-BE49-F238E27FC236}">
                  <a16:creationId xmlns:a16="http://schemas.microsoft.com/office/drawing/2014/main" id="{59A2D2BE-5B79-F7AF-BC85-876F44D77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557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6" name="Arc 18">
              <a:extLst>
                <a:ext uri="{FF2B5EF4-FFF2-40B4-BE49-F238E27FC236}">
                  <a16:creationId xmlns:a16="http://schemas.microsoft.com/office/drawing/2014/main" id="{A78DF974-C031-CD25-AA11-F6B39555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749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7" name="Arc 19">
              <a:extLst>
                <a:ext uri="{FF2B5EF4-FFF2-40B4-BE49-F238E27FC236}">
                  <a16:creationId xmlns:a16="http://schemas.microsoft.com/office/drawing/2014/main" id="{263BB014-76C5-7415-510F-D6054E7F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949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8" name="Arc 20">
              <a:extLst>
                <a:ext uri="{FF2B5EF4-FFF2-40B4-BE49-F238E27FC236}">
                  <a16:creationId xmlns:a16="http://schemas.microsoft.com/office/drawing/2014/main" id="{4037F1C0-498A-621F-B90A-20431AD7D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405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9" name="Arc 21">
              <a:extLst>
                <a:ext uri="{FF2B5EF4-FFF2-40B4-BE49-F238E27FC236}">
                  <a16:creationId xmlns:a16="http://schemas.microsoft.com/office/drawing/2014/main" id="{92F112A0-87C5-7DD0-FAF4-525797C00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5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472"/>
                <a:gd name="T11" fmla="*/ 21600 w 21600"/>
                <a:gd name="T12" fmla="*/ 14472 h 14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-1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480" name="Group 22">
              <a:extLst>
                <a:ext uri="{FF2B5EF4-FFF2-40B4-BE49-F238E27FC236}">
                  <a16:creationId xmlns:a16="http://schemas.microsoft.com/office/drawing/2014/main" id="{3D676753-CA4F-2A51-A5B3-B06EA5A7D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2" y="2589"/>
              <a:ext cx="976" cy="1049"/>
              <a:chOff x="3830" y="1761"/>
              <a:chExt cx="976" cy="1049"/>
            </a:xfrm>
          </p:grpSpPr>
          <p:sp>
            <p:nvSpPr>
              <p:cNvPr id="19518" name="Line 23">
                <a:extLst>
                  <a:ext uri="{FF2B5EF4-FFF2-40B4-BE49-F238E27FC236}">
                    <a16:creationId xmlns:a16="http://schemas.microsoft.com/office/drawing/2014/main" id="{4AEC84C1-837D-8D93-FE2C-5F41E52FF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1761"/>
                <a:ext cx="9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9" name="Line 24">
                <a:extLst>
                  <a:ext uri="{FF2B5EF4-FFF2-40B4-BE49-F238E27FC236}">
                    <a16:creationId xmlns:a16="http://schemas.microsoft.com/office/drawing/2014/main" id="{5F51FE82-4979-862E-1318-7436BD3FA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1953"/>
                <a:ext cx="9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0" name="Line 25">
                <a:extLst>
                  <a:ext uri="{FF2B5EF4-FFF2-40B4-BE49-F238E27FC236}">
                    <a16:creationId xmlns:a16="http://schemas.microsoft.com/office/drawing/2014/main" id="{326161A8-A7B0-8C33-DBBA-3DDB748AE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2153"/>
                <a:ext cx="9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1" name="Line 26">
                <a:extLst>
                  <a:ext uri="{FF2B5EF4-FFF2-40B4-BE49-F238E27FC236}">
                    <a16:creationId xmlns:a16="http://schemas.microsoft.com/office/drawing/2014/main" id="{E377684D-1A61-4EF4-6469-AF2952C54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2609"/>
                <a:ext cx="9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2" name="Line 27">
                <a:extLst>
                  <a:ext uri="{FF2B5EF4-FFF2-40B4-BE49-F238E27FC236}">
                    <a16:creationId xmlns:a16="http://schemas.microsoft.com/office/drawing/2014/main" id="{B4124A67-B937-5EED-FEDF-6AA782E3B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2809"/>
                <a:ext cx="9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481" name="Oval 28">
              <a:extLst>
                <a:ext uri="{FF2B5EF4-FFF2-40B4-BE49-F238E27FC236}">
                  <a16:creationId xmlns:a16="http://schemas.microsoft.com/office/drawing/2014/main" id="{EFB770A4-F5F1-BFA6-0A93-360737A61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853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82" name="Oval 29">
              <a:extLst>
                <a:ext uri="{FF2B5EF4-FFF2-40B4-BE49-F238E27FC236}">
                  <a16:creationId xmlns:a16="http://schemas.microsoft.com/office/drawing/2014/main" id="{E523EA80-A08A-8FE3-ABF6-F6E67E4A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933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83" name="Oval 30">
              <a:extLst>
                <a:ext uri="{FF2B5EF4-FFF2-40B4-BE49-F238E27FC236}">
                  <a16:creationId xmlns:a16="http://schemas.microsoft.com/office/drawing/2014/main" id="{99AA1417-6631-36A8-4681-18EBA60C3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013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84" name="Rectangle 31">
              <a:extLst>
                <a:ext uri="{FF2B5EF4-FFF2-40B4-BE49-F238E27FC236}">
                  <a16:creationId xmlns:a16="http://schemas.microsoft.com/office/drawing/2014/main" id="{77A32E0C-B996-38F5-260A-52E6921B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2241"/>
              <a:ext cx="29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 u="sng">
                  <a:latin typeface="Geneva" charset="0"/>
                </a:rPr>
                <a:t>Saídas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85" name="Rectangle 32">
              <a:extLst>
                <a:ext uri="{FF2B5EF4-FFF2-40B4-BE49-F238E27FC236}">
                  <a16:creationId xmlns:a16="http://schemas.microsoft.com/office/drawing/2014/main" id="{79790B35-CFE7-4E6B-7135-95FCE7F25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497"/>
              <a:ext cx="20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E(1)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86" name="Rectangle 33">
              <a:extLst>
                <a:ext uri="{FF2B5EF4-FFF2-40B4-BE49-F238E27FC236}">
                  <a16:creationId xmlns:a16="http://schemas.microsoft.com/office/drawing/2014/main" id="{8CCA477B-66F5-7337-F58A-2DED4EEA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489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87" name="Rectangle 34">
              <a:extLst>
                <a:ext uri="{FF2B5EF4-FFF2-40B4-BE49-F238E27FC236}">
                  <a16:creationId xmlns:a16="http://schemas.microsoft.com/office/drawing/2014/main" id="{24D2DC0D-7C51-0763-B872-E02E88A37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2497"/>
              <a:ext cx="2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88" name="Rectangle 35">
              <a:extLst>
                <a:ext uri="{FF2B5EF4-FFF2-40B4-BE49-F238E27FC236}">
                  <a16:creationId xmlns:a16="http://schemas.microsoft.com/office/drawing/2014/main" id="{BAF1B9E8-AFF6-C6A5-3B51-C6B1552F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705"/>
              <a:ext cx="20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E(2)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89" name="Rectangle 36">
              <a:extLst>
                <a:ext uri="{FF2B5EF4-FFF2-40B4-BE49-F238E27FC236}">
                  <a16:creationId xmlns:a16="http://schemas.microsoft.com/office/drawing/2014/main" id="{A6954FB3-23D4-F56C-2604-CD69CF9CC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089"/>
              <a:ext cx="30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E(K-2)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0" name="Rectangle 37">
              <a:extLst>
                <a:ext uri="{FF2B5EF4-FFF2-40B4-BE49-F238E27FC236}">
                  <a16:creationId xmlns:a16="http://schemas.microsoft.com/office/drawing/2014/main" id="{229FD706-D0A6-E292-9DA0-F25CA84B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473"/>
              <a:ext cx="20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E(K)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1" name="Rectangle 38">
              <a:extLst>
                <a:ext uri="{FF2B5EF4-FFF2-40B4-BE49-F238E27FC236}">
                  <a16:creationId xmlns:a16="http://schemas.microsoft.com/office/drawing/2014/main" id="{0E070983-22FF-F683-7FB8-248A00EEA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265"/>
              <a:ext cx="30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E(K-1)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2" name="Oval 39">
              <a:extLst>
                <a:ext uri="{FF2B5EF4-FFF2-40B4-BE49-F238E27FC236}">
                  <a16:creationId xmlns:a16="http://schemas.microsoft.com/office/drawing/2014/main" id="{00FFB831-5F38-5E25-FD50-FFA7A380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045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93" name="Oval 40">
              <a:extLst>
                <a:ext uri="{FF2B5EF4-FFF2-40B4-BE49-F238E27FC236}">
                  <a16:creationId xmlns:a16="http://schemas.microsoft.com/office/drawing/2014/main" id="{2CDE60F9-5405-E956-9BE3-090B2FC62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125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94" name="Oval 41">
              <a:extLst>
                <a:ext uri="{FF2B5EF4-FFF2-40B4-BE49-F238E27FC236}">
                  <a16:creationId xmlns:a16="http://schemas.microsoft.com/office/drawing/2014/main" id="{B8EB80BD-9CAE-E7CF-1139-401B657E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205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9495" name="Rectangle 42">
              <a:extLst>
                <a:ext uri="{FF2B5EF4-FFF2-40B4-BE49-F238E27FC236}">
                  <a16:creationId xmlns:a16="http://schemas.microsoft.com/office/drawing/2014/main" id="{BABE8CA1-BC93-4E07-A723-4A2913CCC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473"/>
              <a:ext cx="20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S(1)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6" name="Rectangle 43">
              <a:extLst>
                <a:ext uri="{FF2B5EF4-FFF2-40B4-BE49-F238E27FC236}">
                  <a16:creationId xmlns:a16="http://schemas.microsoft.com/office/drawing/2014/main" id="{2AA83FE2-391D-0448-10A9-D84CD584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2473"/>
              <a:ext cx="34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C(K+1)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7" name="Rectangle 44">
              <a:extLst>
                <a:ext uri="{FF2B5EF4-FFF2-40B4-BE49-F238E27FC236}">
                  <a16:creationId xmlns:a16="http://schemas.microsoft.com/office/drawing/2014/main" id="{3B8F7D76-3235-0F1C-F817-3AF6099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465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8" name="Rectangle 45">
              <a:extLst>
                <a:ext uri="{FF2B5EF4-FFF2-40B4-BE49-F238E27FC236}">
                  <a16:creationId xmlns:a16="http://schemas.microsoft.com/office/drawing/2014/main" id="{4D2EC923-9D47-BCBD-E23F-259CE2E5D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665"/>
              <a:ext cx="20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S(2)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499" name="Rectangle 46">
              <a:extLst>
                <a:ext uri="{FF2B5EF4-FFF2-40B4-BE49-F238E27FC236}">
                  <a16:creationId xmlns:a16="http://schemas.microsoft.com/office/drawing/2014/main" id="{D06B0F0F-C072-3156-0B33-C85526DF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2857"/>
              <a:ext cx="20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S(3)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0" name="Rectangle 47">
              <a:extLst>
                <a:ext uri="{FF2B5EF4-FFF2-40B4-BE49-F238E27FC236}">
                  <a16:creationId xmlns:a16="http://schemas.microsoft.com/office/drawing/2014/main" id="{D23C96EC-466B-FA13-0C7E-B7305147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3521"/>
              <a:ext cx="20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S(L)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1" name="Rectangle 48">
              <a:extLst>
                <a:ext uri="{FF2B5EF4-FFF2-40B4-BE49-F238E27FC236}">
                  <a16:creationId xmlns:a16="http://schemas.microsoft.com/office/drawing/2014/main" id="{A81A65A8-BAA7-EF15-4882-83265B138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313"/>
              <a:ext cx="30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S(L-1)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2" name="Rectangle 49">
              <a:extLst>
                <a:ext uri="{FF2B5EF4-FFF2-40B4-BE49-F238E27FC236}">
                  <a16:creationId xmlns:a16="http://schemas.microsoft.com/office/drawing/2014/main" id="{86CD7E06-8252-4762-F4DA-2CE3D5FCF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697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3" name="Rectangle 50">
              <a:extLst>
                <a:ext uri="{FF2B5EF4-FFF2-40B4-BE49-F238E27FC236}">
                  <a16:creationId xmlns:a16="http://schemas.microsoft.com/office/drawing/2014/main" id="{102F483C-4592-9789-0BB8-06EAC346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089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4" name="Rectangle 51">
              <a:extLst>
                <a:ext uri="{FF2B5EF4-FFF2-40B4-BE49-F238E27FC236}">
                  <a16:creationId xmlns:a16="http://schemas.microsoft.com/office/drawing/2014/main" id="{B48F75BD-4693-4086-1BA8-C4CCEE892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465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5" name="Rectangle 52">
              <a:extLst>
                <a:ext uri="{FF2B5EF4-FFF2-40B4-BE49-F238E27FC236}">
                  <a16:creationId xmlns:a16="http://schemas.microsoft.com/office/drawing/2014/main" id="{136EC0B6-EF73-47B4-3CFE-CDA051CAA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3257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6" name="Rectangle 53">
              <a:extLst>
                <a:ext uri="{FF2B5EF4-FFF2-40B4-BE49-F238E27FC236}">
                  <a16:creationId xmlns:a16="http://schemas.microsoft.com/office/drawing/2014/main" id="{FA92AB94-6863-1DA2-53CE-9478D43F7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2705"/>
              <a:ext cx="2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C(2)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7" name="Rectangle 54">
              <a:extLst>
                <a:ext uri="{FF2B5EF4-FFF2-40B4-BE49-F238E27FC236}">
                  <a16:creationId xmlns:a16="http://schemas.microsoft.com/office/drawing/2014/main" id="{92679CAB-9627-AA83-CD85-36E8F40E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3089"/>
              <a:ext cx="3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C(K-2)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8" name="Rectangle 55">
              <a:extLst>
                <a:ext uri="{FF2B5EF4-FFF2-40B4-BE49-F238E27FC236}">
                  <a16:creationId xmlns:a16="http://schemas.microsoft.com/office/drawing/2014/main" id="{C65381B6-CA5E-3303-41D4-5F9A7186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3265"/>
              <a:ext cx="3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C(K-1)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09" name="Rectangle 56">
              <a:extLst>
                <a:ext uri="{FF2B5EF4-FFF2-40B4-BE49-F238E27FC236}">
                  <a16:creationId xmlns:a16="http://schemas.microsoft.com/office/drawing/2014/main" id="{B2B3D514-2DFD-8E1A-B037-AFD695059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3473"/>
              <a:ext cx="2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0" name="Rectangle 57">
              <a:extLst>
                <a:ext uri="{FF2B5EF4-FFF2-40B4-BE49-F238E27FC236}">
                  <a16:creationId xmlns:a16="http://schemas.microsoft.com/office/drawing/2014/main" id="{4BD5ABF6-4273-5A55-FBF8-A3BEBC382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2665"/>
              <a:ext cx="34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C(K+2)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1" name="Rectangle 58">
              <a:extLst>
                <a:ext uri="{FF2B5EF4-FFF2-40B4-BE49-F238E27FC236}">
                  <a16:creationId xmlns:a16="http://schemas.microsoft.com/office/drawing/2014/main" id="{40ADB4F8-DDA7-F0C9-FA63-B1CA71ED3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2857"/>
              <a:ext cx="34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C(K+3)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2" name="Rectangle 59">
              <a:extLst>
                <a:ext uri="{FF2B5EF4-FFF2-40B4-BE49-F238E27FC236}">
                  <a16:creationId xmlns:a16="http://schemas.microsoft.com/office/drawing/2014/main" id="{4C03CB02-2114-F27C-025D-3C42FFAE5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3313"/>
              <a:ext cx="43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C(K+L-1)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3" name="Rectangle 60">
              <a:extLst>
                <a:ext uri="{FF2B5EF4-FFF2-40B4-BE49-F238E27FC236}">
                  <a16:creationId xmlns:a16="http://schemas.microsoft.com/office/drawing/2014/main" id="{6A4ACC66-D0BB-271F-0156-8C0A2716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3521"/>
              <a:ext cx="33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Geneva" charset="0"/>
                </a:rPr>
                <a:t>C(K+L)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4" name="Rectangle 61">
              <a:extLst>
                <a:ext uri="{FF2B5EF4-FFF2-40B4-BE49-F238E27FC236}">
                  <a16:creationId xmlns:a16="http://schemas.microsoft.com/office/drawing/2014/main" id="{EE41466D-C5EC-30DD-B707-DCE1FB8B8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657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5" name="Rectangle 62">
              <a:extLst>
                <a:ext uri="{FF2B5EF4-FFF2-40B4-BE49-F238E27FC236}">
                  <a16:creationId xmlns:a16="http://schemas.microsoft.com/office/drawing/2014/main" id="{6A6ACA66-93AE-6CBE-3562-324E1AB0E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857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6" name="Rectangle 63">
              <a:extLst>
                <a:ext uri="{FF2B5EF4-FFF2-40B4-BE49-F238E27FC236}">
                  <a16:creationId xmlns:a16="http://schemas.microsoft.com/office/drawing/2014/main" id="{D2375C66-CFBC-BBF8-A72D-C9414E9F6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3513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  <p:sp>
          <p:nvSpPr>
            <p:cNvPr id="19517" name="Rectangle 64">
              <a:extLst>
                <a:ext uri="{FF2B5EF4-FFF2-40B4-BE49-F238E27FC236}">
                  <a16:creationId xmlns:a16="http://schemas.microsoft.com/office/drawing/2014/main" id="{3792009A-7C4D-126F-407F-4506269C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3313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0">
                  <a:latin typeface="Symbol" panose="05050102010706020507" pitchFamily="18" charset="2"/>
                </a:rPr>
                <a:t>Î</a:t>
              </a:r>
              <a:endParaRPr lang="pt-BR" altLang="pt-BR" sz="2400">
                <a:latin typeface="Times" panose="02020603050405020304" pitchFamily="18" charset="0"/>
              </a:endParaRPr>
            </a:p>
          </p:txBody>
        </p:sp>
      </p:grpSp>
      <p:sp>
        <p:nvSpPr>
          <p:cNvPr id="19460" name="Text Box 65">
            <a:extLst>
              <a:ext uri="{FF2B5EF4-FFF2-40B4-BE49-F238E27FC236}">
                <a16:creationId xmlns:a16="http://schemas.microsoft.com/office/drawing/2014/main" id="{A222BDDB-8B55-2556-8431-F778C0EF9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260475"/>
            <a:ext cx="8416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/>
              <a:t>Sistema Digital – Um </a:t>
            </a:r>
            <a:r>
              <a:rPr lang="pt-BR" altLang="pt-BR" sz="2400"/>
              <a:t>Aparato</a:t>
            </a:r>
            <a:r>
              <a:rPr lang="pt-BR" altLang="pt-BR" sz="2400" b="0"/>
              <a:t> dotado de conjuntos finitos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/>
              <a:t> </a:t>
            </a:r>
            <a:r>
              <a:rPr lang="pt-BR" altLang="pt-BR" sz="2400"/>
              <a:t>entradas</a:t>
            </a:r>
            <a:r>
              <a:rPr lang="pt-BR" altLang="pt-BR" sz="2400" b="0"/>
              <a:t> e </a:t>
            </a:r>
            <a:r>
              <a:rPr lang="pt-BR" altLang="pt-BR" sz="2400"/>
              <a:t>saídas</a:t>
            </a:r>
            <a:r>
              <a:rPr lang="pt-BR" altLang="pt-BR" sz="2400" b="0"/>
              <a:t> e capaz de processar informação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/>
              <a:t> representada sob forma </a:t>
            </a:r>
            <a:r>
              <a:rPr lang="pt-BR" altLang="pt-BR" sz="2400"/>
              <a:t>numérica</a:t>
            </a:r>
            <a:r>
              <a:rPr lang="pt-BR" altLang="pt-BR" sz="2400" b="0"/>
              <a:t>.</a:t>
            </a:r>
          </a:p>
        </p:txBody>
      </p:sp>
      <p:sp>
        <p:nvSpPr>
          <p:cNvPr id="19461" name="Text Box 66">
            <a:extLst>
              <a:ext uri="{FF2B5EF4-FFF2-40B4-BE49-F238E27FC236}">
                <a16:creationId xmlns:a16="http://schemas.microsoft.com/office/drawing/2014/main" id="{95390B74-AD9D-3D09-C709-2DB87E0D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824163"/>
            <a:ext cx="494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/>
              <a:t>Em francês, </a:t>
            </a:r>
            <a:r>
              <a:rPr lang="pt-BR" altLang="pt-BR" sz="2400" b="0" i="1"/>
              <a:t>systèmes numériques</a:t>
            </a:r>
            <a:r>
              <a:rPr lang="pt-BR" altLang="pt-BR" sz="2400" b="0"/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71840A44-BCE6-5D7E-7638-409AF02E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55825"/>
            <a:ext cx="7578725" cy="677863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FA423B9-6A88-6F80-3B7D-45C23F177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Sumário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470B79D-1328-6054-50B0-62208351A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219200"/>
            <a:ext cx="8389938" cy="4598988"/>
          </a:xfrm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t-BR" altLang="pt-BR" sz="2000" b="1"/>
              <a:t>- Sistemas Digitais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t-BR" altLang="pt-BR" sz="2000" b="1"/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pt-BR" altLang="pt-BR" sz="2000" b="1"/>
              <a:t>2 - Projeto de SDs Auxiliado por Computador</a:t>
            </a:r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endParaRPr lang="pt-BR" altLang="pt-BR" sz="2000" b="1"/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pt-BR" altLang="pt-BR" sz="2000" b="1"/>
              <a:t>3 - Organização de Processadores x Arquitetura de Processadores</a:t>
            </a: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04C17435-FF7A-790C-E073-071E4AE28B51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1038225"/>
            <a:ext cx="1506537" cy="1144588"/>
            <a:chOff x="4477" y="654"/>
            <a:chExt cx="949" cy="721"/>
          </a:xfrm>
        </p:grpSpPr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72D0009F-AA33-176F-AAA1-88183BEB7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654"/>
              <a:ext cx="536" cy="3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87" name="Rectangle 7">
              <a:extLst>
                <a:ext uri="{FF2B5EF4-FFF2-40B4-BE49-F238E27FC236}">
                  <a16:creationId xmlns:a16="http://schemas.microsoft.com/office/drawing/2014/main" id="{2015B8C3-E99D-FEA8-9B61-BB5732D8D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666"/>
              <a:ext cx="502" cy="28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88" name="Rectangle 8">
              <a:extLst>
                <a:ext uri="{FF2B5EF4-FFF2-40B4-BE49-F238E27FC236}">
                  <a16:creationId xmlns:a16="http://schemas.microsoft.com/office/drawing/2014/main" id="{4E51EFC1-C213-C2E3-4D5D-F1FAE4015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1156"/>
              <a:ext cx="147" cy="5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5B3DFF5B-2A5D-CFA9-FD32-98B50338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98"/>
              <a:ext cx="224" cy="1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0" name="Oval 10">
              <a:extLst>
                <a:ext uri="{FF2B5EF4-FFF2-40B4-BE49-F238E27FC236}">
                  <a16:creationId xmlns:a16="http://schemas.microsoft.com/office/drawing/2014/main" id="{92F10E7B-E388-3D18-0702-84747D16C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56"/>
              <a:ext cx="75" cy="7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1" name="Oval 11">
              <a:extLst>
                <a:ext uri="{FF2B5EF4-FFF2-40B4-BE49-F238E27FC236}">
                  <a16:creationId xmlns:a16="http://schemas.microsoft.com/office/drawing/2014/main" id="{FBECFF8C-ACBB-6C50-821C-81DBE7794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156"/>
              <a:ext cx="79" cy="7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2" name="Oval 12">
              <a:extLst>
                <a:ext uri="{FF2B5EF4-FFF2-40B4-BE49-F238E27FC236}">
                  <a16:creationId xmlns:a16="http://schemas.microsoft.com/office/drawing/2014/main" id="{40F79815-AED6-D40C-F5FF-1767F27DB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018"/>
              <a:ext cx="136" cy="12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3" name="Oval 13">
              <a:extLst>
                <a:ext uri="{FF2B5EF4-FFF2-40B4-BE49-F238E27FC236}">
                  <a16:creationId xmlns:a16="http://schemas.microsoft.com/office/drawing/2014/main" id="{B6499F69-F8A0-BA2B-A630-0AA2E2F92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018"/>
              <a:ext cx="135" cy="12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4" name="Rectangle 14">
              <a:extLst>
                <a:ext uri="{FF2B5EF4-FFF2-40B4-BE49-F238E27FC236}">
                  <a16:creationId xmlns:a16="http://schemas.microsoft.com/office/drawing/2014/main" id="{F539F669-CB6D-F4D7-C7A4-2CA60696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156"/>
              <a:ext cx="147" cy="5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5" name="Rectangle 15">
              <a:extLst>
                <a:ext uri="{FF2B5EF4-FFF2-40B4-BE49-F238E27FC236}">
                  <a16:creationId xmlns:a16="http://schemas.microsoft.com/office/drawing/2014/main" id="{E1DDE779-AE9B-37ED-7435-87A43F148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98"/>
              <a:ext cx="224" cy="17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6" name="Oval 16">
              <a:extLst>
                <a:ext uri="{FF2B5EF4-FFF2-40B4-BE49-F238E27FC236}">
                  <a16:creationId xmlns:a16="http://schemas.microsoft.com/office/drawing/2014/main" id="{0F8948F0-BDF6-7869-506F-FAF21E83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56"/>
              <a:ext cx="75" cy="7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7" name="Oval 17">
              <a:extLst>
                <a:ext uri="{FF2B5EF4-FFF2-40B4-BE49-F238E27FC236}">
                  <a16:creationId xmlns:a16="http://schemas.microsoft.com/office/drawing/2014/main" id="{24490218-B5F1-9779-9A14-45D48E534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1156"/>
              <a:ext cx="79" cy="75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498" name="Rectangle 18">
              <a:extLst>
                <a:ext uri="{FF2B5EF4-FFF2-40B4-BE49-F238E27FC236}">
                  <a16:creationId xmlns:a16="http://schemas.microsoft.com/office/drawing/2014/main" id="{4C59FDA7-9E1B-00A5-7F19-FF26AF15F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96"/>
              <a:ext cx="57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  <a:latin typeface="Times" panose="02020603050405020304" pitchFamily="18" charset="0"/>
                </a:rPr>
                <a:t>Org_Comp</a:t>
              </a:r>
            </a:p>
          </p:txBody>
        </p:sp>
        <p:sp>
          <p:nvSpPr>
            <p:cNvPr id="20499" name="Line 19">
              <a:extLst>
                <a:ext uri="{FF2B5EF4-FFF2-40B4-BE49-F238E27FC236}">
                  <a16:creationId xmlns:a16="http://schemas.microsoft.com/office/drawing/2014/main" id="{AA3CCD8B-B0D2-52C9-69D3-AB701E8CB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701"/>
              <a:ext cx="206" cy="2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0" name="Oval 20">
              <a:extLst>
                <a:ext uri="{FF2B5EF4-FFF2-40B4-BE49-F238E27FC236}">
                  <a16:creationId xmlns:a16="http://schemas.microsoft.com/office/drawing/2014/main" id="{753F7AB2-0DBF-755F-B9C4-C0482635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765"/>
              <a:ext cx="135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501" name="Freeform 21">
              <a:extLst>
                <a:ext uri="{FF2B5EF4-FFF2-40B4-BE49-F238E27FC236}">
                  <a16:creationId xmlns:a16="http://schemas.microsoft.com/office/drawing/2014/main" id="{79842EC4-7AAF-4013-F9F2-770C2F104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888"/>
              <a:ext cx="488" cy="390"/>
            </a:xfrm>
            <a:custGeom>
              <a:avLst/>
              <a:gdLst>
                <a:gd name="T0" fmla="*/ 144 w 488"/>
                <a:gd name="T1" fmla="*/ 15 h 390"/>
                <a:gd name="T2" fmla="*/ 117 w 488"/>
                <a:gd name="T3" fmla="*/ 15 h 390"/>
                <a:gd name="T4" fmla="*/ 79 w 488"/>
                <a:gd name="T5" fmla="*/ 33 h 390"/>
                <a:gd name="T6" fmla="*/ 0 w 488"/>
                <a:gd name="T7" fmla="*/ 134 h 390"/>
                <a:gd name="T8" fmla="*/ 4 w 488"/>
                <a:gd name="T9" fmla="*/ 179 h 390"/>
                <a:gd name="T10" fmla="*/ 57 w 488"/>
                <a:gd name="T11" fmla="*/ 215 h 390"/>
                <a:gd name="T12" fmla="*/ 101 w 488"/>
                <a:gd name="T13" fmla="*/ 240 h 390"/>
                <a:gd name="T14" fmla="*/ 154 w 488"/>
                <a:gd name="T15" fmla="*/ 182 h 390"/>
                <a:gd name="T16" fmla="*/ 132 w 488"/>
                <a:gd name="T17" fmla="*/ 167 h 390"/>
                <a:gd name="T18" fmla="*/ 117 w 488"/>
                <a:gd name="T19" fmla="*/ 154 h 390"/>
                <a:gd name="T20" fmla="*/ 152 w 488"/>
                <a:gd name="T21" fmla="*/ 103 h 390"/>
                <a:gd name="T22" fmla="*/ 257 w 488"/>
                <a:gd name="T23" fmla="*/ 166 h 390"/>
                <a:gd name="T24" fmla="*/ 155 w 488"/>
                <a:gd name="T25" fmla="*/ 291 h 390"/>
                <a:gd name="T26" fmla="*/ 55 w 488"/>
                <a:gd name="T27" fmla="*/ 227 h 390"/>
                <a:gd name="T28" fmla="*/ 55 w 488"/>
                <a:gd name="T29" fmla="*/ 304 h 390"/>
                <a:gd name="T30" fmla="*/ 70 w 488"/>
                <a:gd name="T31" fmla="*/ 304 h 390"/>
                <a:gd name="T32" fmla="*/ 70 w 488"/>
                <a:gd name="T33" fmla="*/ 389 h 390"/>
                <a:gd name="T34" fmla="*/ 302 w 488"/>
                <a:gd name="T35" fmla="*/ 389 h 390"/>
                <a:gd name="T36" fmla="*/ 302 w 488"/>
                <a:gd name="T37" fmla="*/ 305 h 390"/>
                <a:gd name="T38" fmla="*/ 320 w 488"/>
                <a:gd name="T39" fmla="*/ 305 h 390"/>
                <a:gd name="T40" fmla="*/ 320 w 488"/>
                <a:gd name="T41" fmla="*/ 148 h 390"/>
                <a:gd name="T42" fmla="*/ 340 w 488"/>
                <a:gd name="T43" fmla="*/ 161 h 390"/>
                <a:gd name="T44" fmla="*/ 384 w 488"/>
                <a:gd name="T45" fmla="*/ 161 h 390"/>
                <a:gd name="T46" fmla="*/ 390 w 488"/>
                <a:gd name="T47" fmla="*/ 156 h 390"/>
                <a:gd name="T48" fmla="*/ 423 w 488"/>
                <a:gd name="T49" fmla="*/ 114 h 390"/>
                <a:gd name="T50" fmla="*/ 487 w 488"/>
                <a:gd name="T51" fmla="*/ 42 h 390"/>
                <a:gd name="T52" fmla="*/ 414 w 488"/>
                <a:gd name="T53" fmla="*/ 0 h 390"/>
                <a:gd name="T54" fmla="*/ 368 w 488"/>
                <a:gd name="T55" fmla="*/ 53 h 390"/>
                <a:gd name="T56" fmla="*/ 358 w 488"/>
                <a:gd name="T57" fmla="*/ 64 h 390"/>
                <a:gd name="T58" fmla="*/ 265 w 488"/>
                <a:gd name="T59" fmla="*/ 15 h 390"/>
                <a:gd name="T60" fmla="*/ 227 w 488"/>
                <a:gd name="T61" fmla="*/ 15 h 390"/>
                <a:gd name="T62" fmla="*/ 204 w 488"/>
                <a:gd name="T63" fmla="*/ 62 h 390"/>
                <a:gd name="T64" fmla="*/ 194 w 488"/>
                <a:gd name="T65" fmla="*/ 43 h 390"/>
                <a:gd name="T66" fmla="*/ 204 w 488"/>
                <a:gd name="T67" fmla="*/ 15 h 390"/>
                <a:gd name="T68" fmla="*/ 171 w 488"/>
                <a:gd name="T69" fmla="*/ 15 h 390"/>
                <a:gd name="T70" fmla="*/ 183 w 488"/>
                <a:gd name="T71" fmla="*/ 43 h 390"/>
                <a:gd name="T72" fmla="*/ 171 w 488"/>
                <a:gd name="T73" fmla="*/ 62 h 390"/>
                <a:gd name="T74" fmla="*/ 144 w 488"/>
                <a:gd name="T75" fmla="*/ 15 h 3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8"/>
                <a:gd name="T115" fmla="*/ 0 h 390"/>
                <a:gd name="T116" fmla="*/ 488 w 488"/>
                <a:gd name="T117" fmla="*/ 390 h 3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8" h="390">
                  <a:moveTo>
                    <a:pt x="144" y="15"/>
                  </a:moveTo>
                  <a:lnTo>
                    <a:pt x="117" y="15"/>
                  </a:lnTo>
                  <a:lnTo>
                    <a:pt x="79" y="33"/>
                  </a:lnTo>
                  <a:lnTo>
                    <a:pt x="0" y="134"/>
                  </a:lnTo>
                  <a:lnTo>
                    <a:pt x="4" y="179"/>
                  </a:lnTo>
                  <a:lnTo>
                    <a:pt x="57" y="215"/>
                  </a:lnTo>
                  <a:lnTo>
                    <a:pt x="101" y="240"/>
                  </a:lnTo>
                  <a:lnTo>
                    <a:pt x="154" y="182"/>
                  </a:lnTo>
                  <a:lnTo>
                    <a:pt x="132" y="167"/>
                  </a:lnTo>
                  <a:lnTo>
                    <a:pt x="117" y="154"/>
                  </a:lnTo>
                  <a:lnTo>
                    <a:pt x="152" y="103"/>
                  </a:lnTo>
                  <a:lnTo>
                    <a:pt x="257" y="166"/>
                  </a:lnTo>
                  <a:lnTo>
                    <a:pt x="155" y="291"/>
                  </a:lnTo>
                  <a:lnTo>
                    <a:pt x="55" y="227"/>
                  </a:lnTo>
                  <a:lnTo>
                    <a:pt x="55" y="304"/>
                  </a:lnTo>
                  <a:lnTo>
                    <a:pt x="70" y="304"/>
                  </a:lnTo>
                  <a:lnTo>
                    <a:pt x="70" y="389"/>
                  </a:lnTo>
                  <a:lnTo>
                    <a:pt x="302" y="389"/>
                  </a:lnTo>
                  <a:lnTo>
                    <a:pt x="302" y="305"/>
                  </a:lnTo>
                  <a:lnTo>
                    <a:pt x="320" y="305"/>
                  </a:lnTo>
                  <a:lnTo>
                    <a:pt x="320" y="148"/>
                  </a:lnTo>
                  <a:lnTo>
                    <a:pt x="340" y="161"/>
                  </a:lnTo>
                  <a:lnTo>
                    <a:pt x="384" y="161"/>
                  </a:lnTo>
                  <a:lnTo>
                    <a:pt x="390" y="156"/>
                  </a:lnTo>
                  <a:lnTo>
                    <a:pt x="423" y="114"/>
                  </a:lnTo>
                  <a:lnTo>
                    <a:pt x="487" y="42"/>
                  </a:lnTo>
                  <a:lnTo>
                    <a:pt x="414" y="0"/>
                  </a:lnTo>
                  <a:lnTo>
                    <a:pt x="368" y="53"/>
                  </a:lnTo>
                  <a:lnTo>
                    <a:pt x="358" y="64"/>
                  </a:lnTo>
                  <a:lnTo>
                    <a:pt x="265" y="15"/>
                  </a:lnTo>
                  <a:lnTo>
                    <a:pt x="227" y="15"/>
                  </a:lnTo>
                  <a:lnTo>
                    <a:pt x="204" y="62"/>
                  </a:lnTo>
                  <a:lnTo>
                    <a:pt x="194" y="43"/>
                  </a:lnTo>
                  <a:lnTo>
                    <a:pt x="204" y="15"/>
                  </a:lnTo>
                  <a:lnTo>
                    <a:pt x="171" y="15"/>
                  </a:lnTo>
                  <a:lnTo>
                    <a:pt x="183" y="43"/>
                  </a:lnTo>
                  <a:lnTo>
                    <a:pt x="171" y="62"/>
                  </a:lnTo>
                  <a:lnTo>
                    <a:pt x="144" y="1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02" name="Arc 22">
              <a:extLst>
                <a:ext uri="{FF2B5EF4-FFF2-40B4-BE49-F238E27FC236}">
                  <a16:creationId xmlns:a16="http://schemas.microsoft.com/office/drawing/2014/main" id="{78285982-D332-0910-6C18-43008B43D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903"/>
              <a:ext cx="64" cy="42"/>
            </a:xfrm>
            <a:custGeom>
              <a:avLst/>
              <a:gdLst>
                <a:gd name="T0" fmla="*/ 0 w 36479"/>
                <a:gd name="T1" fmla="*/ 0 h 36248"/>
                <a:gd name="T2" fmla="*/ 0 w 36479"/>
                <a:gd name="T3" fmla="*/ 0 h 36248"/>
                <a:gd name="T4" fmla="*/ 0 w 36479"/>
                <a:gd name="T5" fmla="*/ 0 h 36248"/>
                <a:gd name="T6" fmla="*/ 0 60000 65536"/>
                <a:gd name="T7" fmla="*/ 0 60000 65536"/>
                <a:gd name="T8" fmla="*/ 0 60000 65536"/>
                <a:gd name="T9" fmla="*/ 0 w 36479"/>
                <a:gd name="T10" fmla="*/ 0 h 36248"/>
                <a:gd name="T11" fmla="*/ 36479 w 36479"/>
                <a:gd name="T12" fmla="*/ 36248 h 36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79" h="36248" fill="none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</a:path>
                <a:path w="36479" h="36248" stroke="0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  <a:lnTo>
                    <a:pt x="21600" y="21600"/>
                  </a:lnTo>
                  <a:lnTo>
                    <a:pt x="5726" y="362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3" name="Oval 23">
              <a:extLst>
                <a:ext uri="{FF2B5EF4-FFF2-40B4-BE49-F238E27FC236}">
                  <a16:creationId xmlns:a16="http://schemas.microsoft.com/office/drawing/2014/main" id="{12BD828D-B95A-28A3-D189-A2C2BCA34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016"/>
              <a:ext cx="50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0504" name="Oval 24">
              <a:extLst>
                <a:ext uri="{FF2B5EF4-FFF2-40B4-BE49-F238E27FC236}">
                  <a16:creationId xmlns:a16="http://schemas.microsoft.com/office/drawing/2014/main" id="{032D40EF-A1E3-0D05-09CA-E5BC0B56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1013"/>
              <a:ext cx="57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B551651-7976-1136-EC1B-8F6B789C5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7350"/>
            <a:ext cx="8077200" cy="603250"/>
          </a:xfrm>
        </p:spPr>
        <p:txBody>
          <a:bodyPr/>
          <a:lstStyle/>
          <a:p>
            <a:r>
              <a:rPr lang="pt-BR" altLang="pt-BR" sz="2400"/>
              <a:t>2 - Projeto de SDs Auxiliado por Computador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0A07A86-0324-E46F-33D9-6B7242D5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4311650"/>
            <a:ext cx="42576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/>
              <a:t>Estrutura Geral de CAD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/>
              <a:t>Interface Gráfico-textual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/>
              <a:t>Arcabouço de Projeto (framework)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F11AE0D-A8EC-AA36-DFBD-ABF81B0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228725"/>
            <a:ext cx="620553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735A86B6-BC55-7B28-AC40-4585009F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4833938"/>
            <a:ext cx="413861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/>
              <a:t>Descrições de projeto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/>
              <a:t>Ferramentas de projeto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/>
              <a:t>Bibliotecas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>
            <a:extLst>
              <a:ext uri="{FF2B5EF4-FFF2-40B4-BE49-F238E27FC236}">
                <a16:creationId xmlns:a16="http://schemas.microsoft.com/office/drawing/2014/main" id="{9E478894-C1EE-84D8-CFBC-95E5C4CB0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663" y="1033463"/>
            <a:ext cx="6511925" cy="4730750"/>
          </a:xfrm>
          <a:noFill/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683BA6F1-6A14-0E15-7E35-379FF0F1A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8938"/>
            <a:ext cx="8077200" cy="601662"/>
          </a:xfrm>
        </p:spPr>
        <p:txBody>
          <a:bodyPr/>
          <a:lstStyle/>
          <a:p>
            <a:r>
              <a:rPr lang="pt-BR" altLang="pt-BR" sz="2400"/>
              <a:t>2 - Exemplo de Sistema de  Projeto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70699A1-BEF0-4879-06AE-83C40680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241425"/>
            <a:ext cx="1352550" cy="4095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accent2"/>
                </a:solidFill>
              </a:rPr>
              <a:t>Xilinx ISE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C2BF593F-75B0-C99E-4501-2C17893C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873250"/>
            <a:ext cx="1708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Componentes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do projeto:</a:t>
            </a:r>
            <a:br>
              <a:rPr lang="pt-BR" altLang="pt-BR" sz="1800">
                <a:solidFill>
                  <a:srgbClr val="008000"/>
                </a:solidFill>
              </a:rPr>
            </a:br>
            <a:r>
              <a:rPr lang="pt-BR" altLang="pt-BR" sz="1800">
                <a:solidFill>
                  <a:srgbClr val="008000"/>
                </a:solidFill>
              </a:rPr>
              <a:t>arquivos,</a:t>
            </a:r>
            <a:br>
              <a:rPr lang="pt-BR" altLang="pt-BR" sz="1800">
                <a:solidFill>
                  <a:srgbClr val="008000"/>
                </a:solidFill>
              </a:rPr>
            </a:br>
            <a:r>
              <a:rPr lang="pt-BR" altLang="pt-BR" sz="1800">
                <a:solidFill>
                  <a:srgbClr val="008000"/>
                </a:solidFill>
              </a:rPr>
              <a:t>dispositivos,</a:t>
            </a:r>
            <a:br>
              <a:rPr lang="pt-BR" altLang="pt-BR" sz="1800">
                <a:solidFill>
                  <a:srgbClr val="008000"/>
                </a:solidFill>
              </a:rPr>
            </a:br>
            <a:r>
              <a:rPr lang="pt-BR" altLang="pt-BR" sz="1800">
                <a:solidFill>
                  <a:srgbClr val="008000"/>
                </a:solidFill>
              </a:rPr>
              <a:t>bibliotecas</a:t>
            </a:r>
          </a:p>
        </p:txBody>
      </p:sp>
      <p:sp>
        <p:nvSpPr>
          <p:cNvPr id="22534" name="Line 7">
            <a:extLst>
              <a:ext uri="{FF2B5EF4-FFF2-40B4-BE49-F238E27FC236}">
                <a16:creationId xmlns:a16="http://schemas.microsoft.com/office/drawing/2014/main" id="{1D1B82A4-B9FB-CDBA-420F-E67930394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2913" y="2573338"/>
            <a:ext cx="1077912" cy="157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Text Box 9">
            <a:extLst>
              <a:ext uri="{FF2B5EF4-FFF2-40B4-BE49-F238E27FC236}">
                <a16:creationId xmlns:a16="http://schemas.microsoft.com/office/drawing/2014/main" id="{BBA899AD-4C6B-A424-3748-CF0E59BA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3860800"/>
            <a:ext cx="1555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Ferramentas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de projeto,</a:t>
            </a:r>
            <a:br>
              <a:rPr lang="pt-BR" altLang="pt-BR" sz="1800">
                <a:solidFill>
                  <a:srgbClr val="008000"/>
                </a:solidFill>
              </a:rPr>
            </a:br>
            <a:r>
              <a:rPr lang="pt-BR" altLang="pt-BR" sz="1800">
                <a:solidFill>
                  <a:srgbClr val="008000"/>
                </a:solidFill>
              </a:rPr>
              <a:t>relatórios</a:t>
            </a:r>
          </a:p>
        </p:txBody>
      </p:sp>
      <p:sp>
        <p:nvSpPr>
          <p:cNvPr id="22536" name="Line 10">
            <a:extLst>
              <a:ext uri="{FF2B5EF4-FFF2-40B4-BE49-F238E27FC236}">
                <a16:creationId xmlns:a16="http://schemas.microsoft.com/office/drawing/2014/main" id="{C7777434-48FD-ABC8-AC38-997E91842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191000"/>
            <a:ext cx="992188" cy="204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7" name="Text Box 12">
            <a:extLst>
              <a:ext uri="{FF2B5EF4-FFF2-40B4-BE49-F238E27FC236}">
                <a16:creationId xmlns:a16="http://schemas.microsoft.com/office/drawing/2014/main" id="{5C7FB087-18AF-546B-DE82-9966903D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39273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Janela de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mensagens</a:t>
            </a:r>
          </a:p>
        </p:txBody>
      </p:sp>
      <p:sp>
        <p:nvSpPr>
          <p:cNvPr id="22538" name="Line 13">
            <a:extLst>
              <a:ext uri="{FF2B5EF4-FFF2-40B4-BE49-F238E27FC236}">
                <a16:creationId xmlns:a16="http://schemas.microsoft.com/office/drawing/2014/main" id="{62D96DF6-AC05-0D29-12DD-C540B1785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7213" y="5338763"/>
            <a:ext cx="126365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9" name="Line 16">
            <a:extLst>
              <a:ext uri="{FF2B5EF4-FFF2-40B4-BE49-F238E27FC236}">
                <a16:creationId xmlns:a16="http://schemas.microsoft.com/office/drawing/2014/main" id="{4B782EC4-C429-0B50-7A5B-B30725F22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3863" y="1268413"/>
            <a:ext cx="661987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0" name="Text Box 17">
            <a:extLst>
              <a:ext uri="{FF2B5EF4-FFF2-40B4-BE49-F238E27FC236}">
                <a16:creationId xmlns:a16="http://schemas.microsoft.com/office/drawing/2014/main" id="{D3781950-0711-C419-5959-4669636D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5784850"/>
            <a:ext cx="283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8000"/>
                </a:solidFill>
              </a:rPr>
              <a:t>Janela de edição</a:t>
            </a:r>
          </a:p>
        </p:txBody>
      </p:sp>
      <p:sp>
        <p:nvSpPr>
          <p:cNvPr id="22541" name="Line 18">
            <a:extLst>
              <a:ext uri="{FF2B5EF4-FFF2-40B4-BE49-F238E27FC236}">
                <a16:creationId xmlns:a16="http://schemas.microsoft.com/office/drawing/2014/main" id="{47A8CB9A-04B6-70E6-3174-04A3C6F990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4513" y="3808413"/>
            <a:ext cx="427037" cy="203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B0828B3-9912-D3BC-0FD4-A1ECEA128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77825"/>
            <a:ext cx="8099425" cy="612775"/>
          </a:xfrm>
        </p:spPr>
        <p:txBody>
          <a:bodyPr/>
          <a:lstStyle/>
          <a:p>
            <a:r>
              <a:rPr lang="pt-BR" altLang="pt-BR" sz="2400"/>
              <a:t>2 - Exemplo de Sistema de  Projeto – continuação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D4936A2E-B475-38C7-FCC3-72891460B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448050"/>
            <a:ext cx="2444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rgbClr val="008000"/>
                </a:solidFill>
              </a:rPr>
              <a:t>Janela de Simulação:</a:t>
            </a:r>
            <a:br>
              <a:rPr lang="pt-BR" altLang="pt-BR" sz="1600">
                <a:solidFill>
                  <a:srgbClr val="008000"/>
                </a:solidFill>
              </a:rPr>
            </a:br>
            <a:r>
              <a:rPr lang="pt-BR" altLang="pt-BR" sz="1600">
                <a:solidFill>
                  <a:srgbClr val="008000"/>
                </a:solidFill>
              </a:rPr>
              <a:t>sinais, formas de onda,</a:t>
            </a:r>
            <a:br>
              <a:rPr lang="pt-BR" altLang="pt-BR" sz="1600">
                <a:solidFill>
                  <a:srgbClr val="008000"/>
                </a:solidFill>
              </a:rPr>
            </a:br>
            <a:r>
              <a:rPr lang="pt-BR" altLang="pt-BR" sz="1600">
                <a:solidFill>
                  <a:srgbClr val="008000"/>
                </a:solidFill>
              </a:rPr>
              <a:t>medidas, etc</a:t>
            </a:r>
          </a:p>
        </p:txBody>
      </p:sp>
      <p:sp>
        <p:nvSpPr>
          <p:cNvPr id="23556" name="Text Box 11">
            <a:extLst>
              <a:ext uri="{FF2B5EF4-FFF2-40B4-BE49-F238E27FC236}">
                <a16:creationId xmlns:a16="http://schemas.microsoft.com/office/drawing/2014/main" id="{B730B260-B71E-503E-E305-A2AA1F25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4757738"/>
            <a:ext cx="21367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rgbClr val="008000"/>
                </a:solidFill>
              </a:rPr>
              <a:t>Janela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rgbClr val="008000"/>
                </a:solidFill>
              </a:rPr>
              <a:t>Recursos: módulos,</a:t>
            </a:r>
            <a:br>
              <a:rPr lang="pt-BR" altLang="pt-BR" sz="1600">
                <a:solidFill>
                  <a:srgbClr val="008000"/>
                </a:solidFill>
              </a:rPr>
            </a:br>
            <a:r>
              <a:rPr lang="pt-BR" altLang="pt-BR" sz="1600">
                <a:solidFill>
                  <a:srgbClr val="008000"/>
                </a:solidFill>
              </a:rPr>
              <a:t>arquivos de teste,</a:t>
            </a:r>
            <a:br>
              <a:rPr lang="pt-BR" altLang="pt-BR" sz="1600">
                <a:solidFill>
                  <a:srgbClr val="008000"/>
                </a:solidFill>
              </a:rPr>
            </a:br>
            <a:r>
              <a:rPr lang="pt-BR" altLang="pt-BR" sz="1600">
                <a:solidFill>
                  <a:srgbClr val="008000"/>
                </a:solidFill>
              </a:rPr>
              <a:t>bibliotecas, scripts</a:t>
            </a:r>
          </a:p>
        </p:txBody>
      </p:sp>
      <p:pic>
        <p:nvPicPr>
          <p:cNvPr id="23557" name="Picture 14">
            <a:extLst>
              <a:ext uri="{FF2B5EF4-FFF2-40B4-BE49-F238E27FC236}">
                <a16:creationId xmlns:a16="http://schemas.microsoft.com/office/drawing/2014/main" id="{C5D91BF9-038D-A01A-D458-1F14B00507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1301750"/>
            <a:ext cx="6170613" cy="4635500"/>
          </a:xfrm>
        </p:spPr>
      </p:pic>
      <p:sp>
        <p:nvSpPr>
          <p:cNvPr id="23558" name="Line 15">
            <a:extLst>
              <a:ext uri="{FF2B5EF4-FFF2-40B4-BE49-F238E27FC236}">
                <a16:creationId xmlns:a16="http://schemas.microsoft.com/office/drawing/2014/main" id="{52D59856-69C1-D2C1-D291-0B9F5CA03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0325" y="3684588"/>
            <a:ext cx="5846763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9" name="Line 16">
            <a:extLst>
              <a:ext uri="{FF2B5EF4-FFF2-40B4-BE49-F238E27FC236}">
                <a16:creationId xmlns:a16="http://schemas.microsoft.com/office/drawing/2014/main" id="{AD9432B1-6F0D-CEDA-63AE-D705C99B45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8800" y="2946400"/>
            <a:ext cx="3654425" cy="661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0" name="Text Box 17">
            <a:extLst>
              <a:ext uri="{FF2B5EF4-FFF2-40B4-BE49-F238E27FC236}">
                <a16:creationId xmlns:a16="http://schemas.microsoft.com/office/drawing/2014/main" id="{4C66597F-0528-8409-A67A-22B26663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1944688"/>
            <a:ext cx="1404937" cy="8382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chemeClr val="accent2"/>
                </a:solidFill>
              </a:rPr>
              <a:t>Simulador</a:t>
            </a:r>
            <a:br>
              <a:rPr lang="pt-BR" altLang="pt-BR" sz="1600">
                <a:solidFill>
                  <a:schemeClr val="accent2"/>
                </a:solidFill>
              </a:rPr>
            </a:br>
            <a:r>
              <a:rPr lang="pt-BR" altLang="pt-BR" sz="1600">
                <a:solidFill>
                  <a:schemeClr val="accent2"/>
                </a:solidFill>
              </a:rPr>
              <a:t>Active-HDL, </a:t>
            </a:r>
            <a:br>
              <a:rPr lang="pt-BR" altLang="pt-BR" sz="1600">
                <a:solidFill>
                  <a:schemeClr val="accent2"/>
                </a:solidFill>
              </a:rPr>
            </a:br>
            <a:r>
              <a:rPr lang="pt-BR" altLang="pt-BR" sz="1600">
                <a:solidFill>
                  <a:schemeClr val="accent2"/>
                </a:solidFill>
              </a:rPr>
              <a:t>da ALDEC</a:t>
            </a:r>
          </a:p>
        </p:txBody>
      </p:sp>
      <p:sp>
        <p:nvSpPr>
          <p:cNvPr id="23561" name="Line 18">
            <a:extLst>
              <a:ext uri="{FF2B5EF4-FFF2-40B4-BE49-F238E27FC236}">
                <a16:creationId xmlns:a16="http://schemas.microsoft.com/office/drawing/2014/main" id="{552FD499-28D5-7B03-9F92-BFEFE71849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37238" y="1819275"/>
            <a:ext cx="1604962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4BA6BC3-8138-805B-4015-D8E8C53AF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65125"/>
            <a:ext cx="8077200" cy="625475"/>
          </a:xfrm>
        </p:spPr>
        <p:txBody>
          <a:bodyPr/>
          <a:lstStyle/>
          <a:p>
            <a:r>
              <a:rPr lang="pt-BR" altLang="pt-BR" sz="2400"/>
              <a:t>2 - Exemplo de Sistema de  Projeto - continuação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48A9D9D9-9755-B873-D5DB-C17E21D6C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1077913"/>
            <a:ext cx="2009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008000"/>
                </a:solidFill>
              </a:rPr>
              <a:t>Representação</a:t>
            </a:r>
            <a:br>
              <a:rPr lang="pt-BR" altLang="pt-BR" sz="2000">
                <a:solidFill>
                  <a:srgbClr val="008000"/>
                </a:solidFill>
              </a:rPr>
            </a:br>
            <a:r>
              <a:rPr lang="pt-BR" altLang="pt-BR" sz="2000">
                <a:solidFill>
                  <a:srgbClr val="008000"/>
                </a:solidFill>
              </a:rPr>
              <a:t>Física</a:t>
            </a: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DBB40088-6CBC-ED0F-1EF2-4B7B432FE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123950"/>
            <a:ext cx="5768975" cy="4813300"/>
          </a:xfrm>
          <a:noFill/>
        </p:spPr>
      </p:pic>
      <p:sp>
        <p:nvSpPr>
          <p:cNvPr id="24581" name="Text Box 18">
            <a:extLst>
              <a:ext uri="{FF2B5EF4-FFF2-40B4-BE49-F238E27FC236}">
                <a16:creationId xmlns:a16="http://schemas.microsoft.com/office/drawing/2014/main" id="{1882B47B-2BB8-6DEC-EEFC-0C1D24B7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1849438"/>
            <a:ext cx="226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008000"/>
                </a:solidFill>
              </a:rPr>
              <a:t>Pinos do chip</a:t>
            </a:r>
          </a:p>
        </p:txBody>
      </p:sp>
      <p:sp>
        <p:nvSpPr>
          <p:cNvPr id="24582" name="Line 19">
            <a:extLst>
              <a:ext uri="{FF2B5EF4-FFF2-40B4-BE49-F238E27FC236}">
                <a16:creationId xmlns:a16="http://schemas.microsoft.com/office/drawing/2014/main" id="{EB2C50FB-9D12-EC63-06BA-1483FD088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238" y="2065338"/>
            <a:ext cx="1843087" cy="2508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3" name="Line 20">
            <a:extLst>
              <a:ext uri="{FF2B5EF4-FFF2-40B4-BE49-F238E27FC236}">
                <a16:creationId xmlns:a16="http://schemas.microsoft.com/office/drawing/2014/main" id="{C3758E17-0C62-423F-D92C-12EC77944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3325" y="2085975"/>
            <a:ext cx="1757363" cy="16097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4" name="Text Box 21">
            <a:extLst>
              <a:ext uri="{FF2B5EF4-FFF2-40B4-BE49-F238E27FC236}">
                <a16:creationId xmlns:a16="http://schemas.microsoft.com/office/drawing/2014/main" id="{8006CEC2-A281-89F4-4285-D9C38EDB0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674938"/>
            <a:ext cx="226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008000"/>
                </a:solidFill>
              </a:rPr>
              <a:t>Blocos lógicos:</a:t>
            </a:r>
            <a:br>
              <a:rPr lang="pt-BR" altLang="pt-BR" sz="2000">
                <a:solidFill>
                  <a:srgbClr val="008000"/>
                </a:solidFill>
              </a:rPr>
            </a:br>
            <a:r>
              <a:rPr lang="pt-BR" altLang="pt-BR" sz="2000">
                <a:solidFill>
                  <a:srgbClr val="008000"/>
                </a:solidFill>
              </a:rPr>
              <a:t>portas, flip-flops,etc</a:t>
            </a:r>
          </a:p>
        </p:txBody>
      </p:sp>
      <p:sp>
        <p:nvSpPr>
          <p:cNvPr id="24585" name="Text Box 22">
            <a:extLst>
              <a:ext uri="{FF2B5EF4-FFF2-40B4-BE49-F238E27FC236}">
                <a16:creationId xmlns:a16="http://schemas.microsoft.com/office/drawing/2014/main" id="{2355967F-FBB0-3EBB-B2BB-7022E5D1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4110038"/>
            <a:ext cx="226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008000"/>
                </a:solidFill>
              </a:rPr>
              <a:t>Fios e outros recursos de comunicação (muxes, switch boxes)</a:t>
            </a:r>
          </a:p>
        </p:txBody>
      </p:sp>
      <p:sp>
        <p:nvSpPr>
          <p:cNvPr id="24586" name="Line 23">
            <a:extLst>
              <a:ext uri="{FF2B5EF4-FFF2-40B4-BE49-F238E27FC236}">
                <a16:creationId xmlns:a16="http://schemas.microsoft.com/office/drawing/2014/main" id="{2587B0A9-8D75-8591-AE6F-BD709E8BBF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8725" y="1846263"/>
            <a:ext cx="4529138" cy="134143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7" name="Line 24">
            <a:extLst>
              <a:ext uri="{FF2B5EF4-FFF2-40B4-BE49-F238E27FC236}">
                <a16:creationId xmlns:a16="http://schemas.microsoft.com/office/drawing/2014/main" id="{2E62B4FC-DD17-7534-FA7F-2BAF25425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9213" y="3182938"/>
            <a:ext cx="4391025" cy="873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8" name="Line 25">
            <a:extLst>
              <a:ext uri="{FF2B5EF4-FFF2-40B4-BE49-F238E27FC236}">
                <a16:creationId xmlns:a16="http://schemas.microsoft.com/office/drawing/2014/main" id="{1B3962CB-1B7B-0EE3-55C8-57A5258E13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98638" y="3392488"/>
            <a:ext cx="5126037" cy="10636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9" name="Line 26">
            <a:extLst>
              <a:ext uri="{FF2B5EF4-FFF2-40B4-BE49-F238E27FC236}">
                <a16:creationId xmlns:a16="http://schemas.microsoft.com/office/drawing/2014/main" id="{4AEACCF0-7871-A967-F2B5-9243CF7768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3225" y="4021138"/>
            <a:ext cx="3960813" cy="42703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90" name="Line 28">
            <a:extLst>
              <a:ext uri="{FF2B5EF4-FFF2-40B4-BE49-F238E27FC236}">
                <a16:creationId xmlns:a16="http://schemas.microsoft.com/office/drawing/2014/main" id="{EEB5EF88-D6FF-43FB-60D0-1E4F7DECB8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0425" y="3795713"/>
            <a:ext cx="2200275" cy="6334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6AB464CA-C50B-4DDE-75A6-D37140CB5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08325"/>
            <a:ext cx="8566150" cy="677863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C46958A-89E0-AF2C-F91E-0FAD877F5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Sumário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D120A4D-5CF4-8A75-2995-BCB6B4ED2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219200"/>
            <a:ext cx="8394700" cy="4598988"/>
          </a:xfrm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t-BR" altLang="pt-BR" sz="2000" b="1"/>
              <a:t>- Sistemas Digitais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t-BR" altLang="pt-BR" sz="2000" b="1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t-BR" altLang="pt-BR" sz="2000" b="1"/>
              <a:t> - Projeto de SDs Auxiliado por Computador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t-BR" altLang="pt-BR" sz="2000" b="1"/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pt-BR" altLang="pt-BR" sz="2000" b="1"/>
              <a:t>3 - Organização de Processadores x Arquitetura de Processadores</a:t>
            </a:r>
          </a:p>
        </p:txBody>
      </p:sp>
      <p:grpSp>
        <p:nvGrpSpPr>
          <p:cNvPr id="25605" name="Group 5">
            <a:extLst>
              <a:ext uri="{FF2B5EF4-FFF2-40B4-BE49-F238E27FC236}">
                <a16:creationId xmlns:a16="http://schemas.microsoft.com/office/drawing/2014/main" id="{71CF427B-60E2-47E9-B8C3-E74A76416BFC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1038225"/>
            <a:ext cx="1506537" cy="1144588"/>
            <a:chOff x="4477" y="654"/>
            <a:chExt cx="949" cy="721"/>
          </a:xfrm>
        </p:grpSpPr>
        <p:sp>
          <p:nvSpPr>
            <p:cNvPr id="25606" name="Rectangle 6">
              <a:extLst>
                <a:ext uri="{FF2B5EF4-FFF2-40B4-BE49-F238E27FC236}">
                  <a16:creationId xmlns:a16="http://schemas.microsoft.com/office/drawing/2014/main" id="{93221040-8AAC-2EC4-B244-1CB503E1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654"/>
              <a:ext cx="536" cy="3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07" name="Rectangle 7">
              <a:extLst>
                <a:ext uri="{FF2B5EF4-FFF2-40B4-BE49-F238E27FC236}">
                  <a16:creationId xmlns:a16="http://schemas.microsoft.com/office/drawing/2014/main" id="{D4B366A9-9480-5E72-E5EB-55612BD67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666"/>
              <a:ext cx="502" cy="28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25B86FBC-B94C-A778-D910-4E3C2184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1156"/>
              <a:ext cx="147" cy="5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09" name="Rectangle 9">
              <a:extLst>
                <a:ext uri="{FF2B5EF4-FFF2-40B4-BE49-F238E27FC236}">
                  <a16:creationId xmlns:a16="http://schemas.microsoft.com/office/drawing/2014/main" id="{AE1AA8D2-DED7-CA45-0E39-518C8E02A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98"/>
              <a:ext cx="224" cy="1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0" name="Oval 10">
              <a:extLst>
                <a:ext uri="{FF2B5EF4-FFF2-40B4-BE49-F238E27FC236}">
                  <a16:creationId xmlns:a16="http://schemas.microsoft.com/office/drawing/2014/main" id="{C34F1FA5-C410-8965-86E9-421C80749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56"/>
              <a:ext cx="75" cy="7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1" name="Oval 11">
              <a:extLst>
                <a:ext uri="{FF2B5EF4-FFF2-40B4-BE49-F238E27FC236}">
                  <a16:creationId xmlns:a16="http://schemas.microsoft.com/office/drawing/2014/main" id="{A73ACFAD-144A-BFD9-0D55-4274A68EA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156"/>
              <a:ext cx="79" cy="7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2" name="Oval 12">
              <a:extLst>
                <a:ext uri="{FF2B5EF4-FFF2-40B4-BE49-F238E27FC236}">
                  <a16:creationId xmlns:a16="http://schemas.microsoft.com/office/drawing/2014/main" id="{1C3C6790-86EB-BC60-6554-B8099BC3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018"/>
              <a:ext cx="136" cy="12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3" name="Oval 13">
              <a:extLst>
                <a:ext uri="{FF2B5EF4-FFF2-40B4-BE49-F238E27FC236}">
                  <a16:creationId xmlns:a16="http://schemas.microsoft.com/office/drawing/2014/main" id="{61E38D9F-80EF-493C-9378-FE2B84406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018"/>
              <a:ext cx="135" cy="12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4" name="Rectangle 14">
              <a:extLst>
                <a:ext uri="{FF2B5EF4-FFF2-40B4-BE49-F238E27FC236}">
                  <a16:creationId xmlns:a16="http://schemas.microsoft.com/office/drawing/2014/main" id="{82A70341-FB0B-CB33-14C0-EB37E6C1B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156"/>
              <a:ext cx="147" cy="5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5" name="Rectangle 15">
              <a:extLst>
                <a:ext uri="{FF2B5EF4-FFF2-40B4-BE49-F238E27FC236}">
                  <a16:creationId xmlns:a16="http://schemas.microsoft.com/office/drawing/2014/main" id="{8F3D8DBD-1783-7FF5-EDDC-77C7CD039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98"/>
              <a:ext cx="224" cy="17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6" name="Oval 16">
              <a:extLst>
                <a:ext uri="{FF2B5EF4-FFF2-40B4-BE49-F238E27FC236}">
                  <a16:creationId xmlns:a16="http://schemas.microsoft.com/office/drawing/2014/main" id="{DD988087-7D1F-9840-187D-7289CB6F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56"/>
              <a:ext cx="75" cy="7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7" name="Oval 17">
              <a:extLst>
                <a:ext uri="{FF2B5EF4-FFF2-40B4-BE49-F238E27FC236}">
                  <a16:creationId xmlns:a16="http://schemas.microsoft.com/office/drawing/2014/main" id="{FDCB3594-3069-5C0A-2D3E-E8D9AA6E5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1156"/>
              <a:ext cx="79" cy="75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18" name="Rectangle 18">
              <a:extLst>
                <a:ext uri="{FF2B5EF4-FFF2-40B4-BE49-F238E27FC236}">
                  <a16:creationId xmlns:a16="http://schemas.microsoft.com/office/drawing/2014/main" id="{F2A07A3D-A03C-8390-2F49-9C127941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96"/>
              <a:ext cx="57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  <a:latin typeface="Times" panose="02020603050405020304" pitchFamily="18" charset="0"/>
                </a:rPr>
                <a:t>Org_Comp</a:t>
              </a:r>
            </a:p>
          </p:txBody>
        </p:sp>
        <p:sp>
          <p:nvSpPr>
            <p:cNvPr id="25619" name="Line 19">
              <a:extLst>
                <a:ext uri="{FF2B5EF4-FFF2-40B4-BE49-F238E27FC236}">
                  <a16:creationId xmlns:a16="http://schemas.microsoft.com/office/drawing/2014/main" id="{67B01FFE-787E-4DD8-9D06-358E2A9E6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701"/>
              <a:ext cx="206" cy="2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0" name="Oval 20">
              <a:extLst>
                <a:ext uri="{FF2B5EF4-FFF2-40B4-BE49-F238E27FC236}">
                  <a16:creationId xmlns:a16="http://schemas.microsoft.com/office/drawing/2014/main" id="{A3F0B0FE-4104-A849-57FD-176AF20F7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765"/>
              <a:ext cx="135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21" name="Freeform 21">
              <a:extLst>
                <a:ext uri="{FF2B5EF4-FFF2-40B4-BE49-F238E27FC236}">
                  <a16:creationId xmlns:a16="http://schemas.microsoft.com/office/drawing/2014/main" id="{2CEF9F75-81E0-0DA0-56C5-26116CB9D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888"/>
              <a:ext cx="488" cy="390"/>
            </a:xfrm>
            <a:custGeom>
              <a:avLst/>
              <a:gdLst>
                <a:gd name="T0" fmla="*/ 144 w 488"/>
                <a:gd name="T1" fmla="*/ 15 h 390"/>
                <a:gd name="T2" fmla="*/ 117 w 488"/>
                <a:gd name="T3" fmla="*/ 15 h 390"/>
                <a:gd name="T4" fmla="*/ 79 w 488"/>
                <a:gd name="T5" fmla="*/ 33 h 390"/>
                <a:gd name="T6" fmla="*/ 0 w 488"/>
                <a:gd name="T7" fmla="*/ 134 h 390"/>
                <a:gd name="T8" fmla="*/ 4 w 488"/>
                <a:gd name="T9" fmla="*/ 179 h 390"/>
                <a:gd name="T10" fmla="*/ 57 w 488"/>
                <a:gd name="T11" fmla="*/ 215 h 390"/>
                <a:gd name="T12" fmla="*/ 101 w 488"/>
                <a:gd name="T13" fmla="*/ 240 h 390"/>
                <a:gd name="T14" fmla="*/ 154 w 488"/>
                <a:gd name="T15" fmla="*/ 182 h 390"/>
                <a:gd name="T16" fmla="*/ 132 w 488"/>
                <a:gd name="T17" fmla="*/ 167 h 390"/>
                <a:gd name="T18" fmla="*/ 117 w 488"/>
                <a:gd name="T19" fmla="*/ 154 h 390"/>
                <a:gd name="T20" fmla="*/ 152 w 488"/>
                <a:gd name="T21" fmla="*/ 103 h 390"/>
                <a:gd name="T22" fmla="*/ 257 w 488"/>
                <a:gd name="T23" fmla="*/ 166 h 390"/>
                <a:gd name="T24" fmla="*/ 155 w 488"/>
                <a:gd name="T25" fmla="*/ 291 h 390"/>
                <a:gd name="T26" fmla="*/ 55 w 488"/>
                <a:gd name="T27" fmla="*/ 227 h 390"/>
                <a:gd name="T28" fmla="*/ 55 w 488"/>
                <a:gd name="T29" fmla="*/ 304 h 390"/>
                <a:gd name="T30" fmla="*/ 70 w 488"/>
                <a:gd name="T31" fmla="*/ 304 h 390"/>
                <a:gd name="T32" fmla="*/ 70 w 488"/>
                <a:gd name="T33" fmla="*/ 389 h 390"/>
                <a:gd name="T34" fmla="*/ 302 w 488"/>
                <a:gd name="T35" fmla="*/ 389 h 390"/>
                <a:gd name="T36" fmla="*/ 302 w 488"/>
                <a:gd name="T37" fmla="*/ 305 h 390"/>
                <a:gd name="T38" fmla="*/ 320 w 488"/>
                <a:gd name="T39" fmla="*/ 305 h 390"/>
                <a:gd name="T40" fmla="*/ 320 w 488"/>
                <a:gd name="T41" fmla="*/ 148 h 390"/>
                <a:gd name="T42" fmla="*/ 340 w 488"/>
                <a:gd name="T43" fmla="*/ 161 h 390"/>
                <a:gd name="T44" fmla="*/ 384 w 488"/>
                <a:gd name="T45" fmla="*/ 161 h 390"/>
                <a:gd name="T46" fmla="*/ 390 w 488"/>
                <a:gd name="T47" fmla="*/ 156 h 390"/>
                <a:gd name="T48" fmla="*/ 423 w 488"/>
                <a:gd name="T49" fmla="*/ 114 h 390"/>
                <a:gd name="T50" fmla="*/ 487 w 488"/>
                <a:gd name="T51" fmla="*/ 42 h 390"/>
                <a:gd name="T52" fmla="*/ 414 w 488"/>
                <a:gd name="T53" fmla="*/ 0 h 390"/>
                <a:gd name="T54" fmla="*/ 368 w 488"/>
                <a:gd name="T55" fmla="*/ 53 h 390"/>
                <a:gd name="T56" fmla="*/ 358 w 488"/>
                <a:gd name="T57" fmla="*/ 64 h 390"/>
                <a:gd name="T58" fmla="*/ 265 w 488"/>
                <a:gd name="T59" fmla="*/ 15 h 390"/>
                <a:gd name="T60" fmla="*/ 227 w 488"/>
                <a:gd name="T61" fmla="*/ 15 h 390"/>
                <a:gd name="T62" fmla="*/ 204 w 488"/>
                <a:gd name="T63" fmla="*/ 62 h 390"/>
                <a:gd name="T64" fmla="*/ 194 w 488"/>
                <a:gd name="T65" fmla="*/ 43 h 390"/>
                <a:gd name="T66" fmla="*/ 204 w 488"/>
                <a:gd name="T67" fmla="*/ 15 h 390"/>
                <a:gd name="T68" fmla="*/ 171 w 488"/>
                <a:gd name="T69" fmla="*/ 15 h 390"/>
                <a:gd name="T70" fmla="*/ 183 w 488"/>
                <a:gd name="T71" fmla="*/ 43 h 390"/>
                <a:gd name="T72" fmla="*/ 171 w 488"/>
                <a:gd name="T73" fmla="*/ 62 h 390"/>
                <a:gd name="T74" fmla="*/ 144 w 488"/>
                <a:gd name="T75" fmla="*/ 15 h 3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8"/>
                <a:gd name="T115" fmla="*/ 0 h 390"/>
                <a:gd name="T116" fmla="*/ 488 w 488"/>
                <a:gd name="T117" fmla="*/ 390 h 3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8" h="390">
                  <a:moveTo>
                    <a:pt x="144" y="15"/>
                  </a:moveTo>
                  <a:lnTo>
                    <a:pt x="117" y="15"/>
                  </a:lnTo>
                  <a:lnTo>
                    <a:pt x="79" y="33"/>
                  </a:lnTo>
                  <a:lnTo>
                    <a:pt x="0" y="134"/>
                  </a:lnTo>
                  <a:lnTo>
                    <a:pt x="4" y="179"/>
                  </a:lnTo>
                  <a:lnTo>
                    <a:pt x="57" y="215"/>
                  </a:lnTo>
                  <a:lnTo>
                    <a:pt x="101" y="240"/>
                  </a:lnTo>
                  <a:lnTo>
                    <a:pt x="154" y="182"/>
                  </a:lnTo>
                  <a:lnTo>
                    <a:pt x="132" y="167"/>
                  </a:lnTo>
                  <a:lnTo>
                    <a:pt x="117" y="154"/>
                  </a:lnTo>
                  <a:lnTo>
                    <a:pt x="152" y="103"/>
                  </a:lnTo>
                  <a:lnTo>
                    <a:pt x="257" y="166"/>
                  </a:lnTo>
                  <a:lnTo>
                    <a:pt x="155" y="291"/>
                  </a:lnTo>
                  <a:lnTo>
                    <a:pt x="55" y="227"/>
                  </a:lnTo>
                  <a:lnTo>
                    <a:pt x="55" y="304"/>
                  </a:lnTo>
                  <a:lnTo>
                    <a:pt x="70" y="304"/>
                  </a:lnTo>
                  <a:lnTo>
                    <a:pt x="70" y="389"/>
                  </a:lnTo>
                  <a:lnTo>
                    <a:pt x="302" y="389"/>
                  </a:lnTo>
                  <a:lnTo>
                    <a:pt x="302" y="305"/>
                  </a:lnTo>
                  <a:lnTo>
                    <a:pt x="320" y="305"/>
                  </a:lnTo>
                  <a:lnTo>
                    <a:pt x="320" y="148"/>
                  </a:lnTo>
                  <a:lnTo>
                    <a:pt x="340" y="161"/>
                  </a:lnTo>
                  <a:lnTo>
                    <a:pt x="384" y="161"/>
                  </a:lnTo>
                  <a:lnTo>
                    <a:pt x="390" y="156"/>
                  </a:lnTo>
                  <a:lnTo>
                    <a:pt x="423" y="114"/>
                  </a:lnTo>
                  <a:lnTo>
                    <a:pt x="487" y="42"/>
                  </a:lnTo>
                  <a:lnTo>
                    <a:pt x="414" y="0"/>
                  </a:lnTo>
                  <a:lnTo>
                    <a:pt x="368" y="53"/>
                  </a:lnTo>
                  <a:lnTo>
                    <a:pt x="358" y="64"/>
                  </a:lnTo>
                  <a:lnTo>
                    <a:pt x="265" y="15"/>
                  </a:lnTo>
                  <a:lnTo>
                    <a:pt x="227" y="15"/>
                  </a:lnTo>
                  <a:lnTo>
                    <a:pt x="204" y="62"/>
                  </a:lnTo>
                  <a:lnTo>
                    <a:pt x="194" y="43"/>
                  </a:lnTo>
                  <a:lnTo>
                    <a:pt x="204" y="15"/>
                  </a:lnTo>
                  <a:lnTo>
                    <a:pt x="171" y="15"/>
                  </a:lnTo>
                  <a:lnTo>
                    <a:pt x="183" y="43"/>
                  </a:lnTo>
                  <a:lnTo>
                    <a:pt x="171" y="62"/>
                  </a:lnTo>
                  <a:lnTo>
                    <a:pt x="144" y="1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2" name="Arc 22">
              <a:extLst>
                <a:ext uri="{FF2B5EF4-FFF2-40B4-BE49-F238E27FC236}">
                  <a16:creationId xmlns:a16="http://schemas.microsoft.com/office/drawing/2014/main" id="{48D4EE34-6A44-BDBD-5B78-6B762283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903"/>
              <a:ext cx="64" cy="42"/>
            </a:xfrm>
            <a:custGeom>
              <a:avLst/>
              <a:gdLst>
                <a:gd name="T0" fmla="*/ 0 w 36479"/>
                <a:gd name="T1" fmla="*/ 0 h 36248"/>
                <a:gd name="T2" fmla="*/ 0 w 36479"/>
                <a:gd name="T3" fmla="*/ 0 h 36248"/>
                <a:gd name="T4" fmla="*/ 0 w 36479"/>
                <a:gd name="T5" fmla="*/ 0 h 36248"/>
                <a:gd name="T6" fmla="*/ 0 60000 65536"/>
                <a:gd name="T7" fmla="*/ 0 60000 65536"/>
                <a:gd name="T8" fmla="*/ 0 60000 65536"/>
                <a:gd name="T9" fmla="*/ 0 w 36479"/>
                <a:gd name="T10" fmla="*/ 0 h 36248"/>
                <a:gd name="T11" fmla="*/ 36479 w 36479"/>
                <a:gd name="T12" fmla="*/ 36248 h 36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79" h="36248" fill="none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</a:path>
                <a:path w="36479" h="36248" stroke="0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  <a:lnTo>
                    <a:pt x="21600" y="21600"/>
                  </a:lnTo>
                  <a:lnTo>
                    <a:pt x="5726" y="362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3" name="Oval 23">
              <a:extLst>
                <a:ext uri="{FF2B5EF4-FFF2-40B4-BE49-F238E27FC236}">
                  <a16:creationId xmlns:a16="http://schemas.microsoft.com/office/drawing/2014/main" id="{A9A228E6-5CFE-DD79-E916-0AD005B5E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016"/>
              <a:ext cx="50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24" name="Oval 24">
              <a:extLst>
                <a:ext uri="{FF2B5EF4-FFF2-40B4-BE49-F238E27FC236}">
                  <a16:creationId xmlns:a16="http://schemas.microsoft.com/office/drawing/2014/main" id="{9B129325-FA39-25A9-8589-CD364074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1013"/>
              <a:ext cx="57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EBD47D-F6FD-0B6E-E292-9C449B8E7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Acesso ao Material e Pontos de Contato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62457D-1114-53E5-1581-D82F20C64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650" y="1951038"/>
            <a:ext cx="8497888" cy="40195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dirty="0"/>
              <a:t>Material da disciplina disponível nas páginas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hlinkClick r:id="rId2"/>
              </a:rPr>
              <a:t>http://www.inf.pucrs.br/~calazans/undergrad/OAP/OAP_mat.html</a:t>
            </a:r>
            <a:endParaRPr lang="pt-BR" altLang="pt-BR" sz="20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hlinkClick r:id="rId3"/>
              </a:rPr>
              <a:t>Moodle</a:t>
            </a:r>
            <a:endParaRPr lang="pt-BR" altLang="pt-BR" sz="2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dirty="0"/>
              <a:t>Contato com o professor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dirty="0">
                <a:hlinkClick r:id="rId4"/>
              </a:rPr>
              <a:t>mailto:ney.calazans@pucrs.br</a:t>
            </a:r>
            <a:endParaRPr lang="pt-BR" altLang="pt-BR" dirty="0"/>
          </a:p>
        </p:txBody>
      </p:sp>
      <p:grpSp>
        <p:nvGrpSpPr>
          <p:cNvPr id="5124" name="Group 34">
            <a:extLst>
              <a:ext uri="{FF2B5EF4-FFF2-40B4-BE49-F238E27FC236}">
                <a16:creationId xmlns:a16="http://schemas.microsoft.com/office/drawing/2014/main" id="{5C8A6D80-9375-8C75-0C8B-C942ADEA0E92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1038225"/>
            <a:ext cx="1470025" cy="1144588"/>
            <a:chOff x="4477" y="654"/>
            <a:chExt cx="926" cy="721"/>
          </a:xfrm>
        </p:grpSpPr>
        <p:sp>
          <p:nvSpPr>
            <p:cNvPr id="5125" name="Rectangle 7">
              <a:extLst>
                <a:ext uri="{FF2B5EF4-FFF2-40B4-BE49-F238E27FC236}">
                  <a16:creationId xmlns:a16="http://schemas.microsoft.com/office/drawing/2014/main" id="{5A6C5D65-9494-78AB-82A3-A1279161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654"/>
              <a:ext cx="536" cy="3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26" name="Rectangle 8">
              <a:extLst>
                <a:ext uri="{FF2B5EF4-FFF2-40B4-BE49-F238E27FC236}">
                  <a16:creationId xmlns:a16="http://schemas.microsoft.com/office/drawing/2014/main" id="{F8472FE3-FA35-F10B-CA43-AE647B80B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666"/>
              <a:ext cx="502" cy="28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27" name="Rectangle 11">
              <a:extLst>
                <a:ext uri="{FF2B5EF4-FFF2-40B4-BE49-F238E27FC236}">
                  <a16:creationId xmlns:a16="http://schemas.microsoft.com/office/drawing/2014/main" id="{F85A7668-7E67-765E-5FAD-CC9F3DDDB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1156"/>
              <a:ext cx="147" cy="5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28" name="Rectangle 12">
              <a:extLst>
                <a:ext uri="{FF2B5EF4-FFF2-40B4-BE49-F238E27FC236}">
                  <a16:creationId xmlns:a16="http://schemas.microsoft.com/office/drawing/2014/main" id="{CAB73C46-452E-8268-44FF-A63F7DB4E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98"/>
              <a:ext cx="224" cy="1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29" name="Oval 13">
              <a:extLst>
                <a:ext uri="{FF2B5EF4-FFF2-40B4-BE49-F238E27FC236}">
                  <a16:creationId xmlns:a16="http://schemas.microsoft.com/office/drawing/2014/main" id="{0E7119E0-E1BB-C890-7348-6ADE0A5E8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1156"/>
              <a:ext cx="75" cy="78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0" name="Oval 14">
              <a:extLst>
                <a:ext uri="{FF2B5EF4-FFF2-40B4-BE49-F238E27FC236}">
                  <a16:creationId xmlns:a16="http://schemas.microsoft.com/office/drawing/2014/main" id="{CF9EE788-2061-C4F6-05EA-19925F45E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156"/>
              <a:ext cx="79" cy="7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1" name="Oval 15">
              <a:extLst>
                <a:ext uri="{FF2B5EF4-FFF2-40B4-BE49-F238E27FC236}">
                  <a16:creationId xmlns:a16="http://schemas.microsoft.com/office/drawing/2014/main" id="{12A7BA1C-08F4-A9C5-20D9-EC0C3238F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018"/>
              <a:ext cx="136" cy="12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2" name="Oval 17">
              <a:extLst>
                <a:ext uri="{FF2B5EF4-FFF2-40B4-BE49-F238E27FC236}">
                  <a16:creationId xmlns:a16="http://schemas.microsoft.com/office/drawing/2014/main" id="{7678A1B3-FC58-7FCB-3005-6BE0A72A7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1018"/>
              <a:ext cx="135" cy="12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3" name="Rectangle 19">
              <a:extLst>
                <a:ext uri="{FF2B5EF4-FFF2-40B4-BE49-F238E27FC236}">
                  <a16:creationId xmlns:a16="http://schemas.microsoft.com/office/drawing/2014/main" id="{730A016E-B8C8-84C7-64FE-DB57E436D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156"/>
              <a:ext cx="147" cy="5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4" name="Rectangle 20">
              <a:extLst>
                <a:ext uri="{FF2B5EF4-FFF2-40B4-BE49-F238E27FC236}">
                  <a16:creationId xmlns:a16="http://schemas.microsoft.com/office/drawing/2014/main" id="{D4FD248A-ADDE-35C7-CF71-B30F551B9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98"/>
              <a:ext cx="224" cy="17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5" name="Oval 21">
              <a:extLst>
                <a:ext uri="{FF2B5EF4-FFF2-40B4-BE49-F238E27FC236}">
                  <a16:creationId xmlns:a16="http://schemas.microsoft.com/office/drawing/2014/main" id="{9C1F92A3-7DD7-59A7-3BF6-AC712218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156"/>
              <a:ext cx="75" cy="7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6" name="Oval 22">
              <a:extLst>
                <a:ext uri="{FF2B5EF4-FFF2-40B4-BE49-F238E27FC236}">
                  <a16:creationId xmlns:a16="http://schemas.microsoft.com/office/drawing/2014/main" id="{B2A71CB3-45EA-C592-B0D6-C18857A0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1156"/>
              <a:ext cx="79" cy="75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37" name="Rectangle 23">
              <a:extLst>
                <a:ext uri="{FF2B5EF4-FFF2-40B4-BE49-F238E27FC236}">
                  <a16:creationId xmlns:a16="http://schemas.microsoft.com/office/drawing/2014/main" id="{1E76F7DC-6075-5976-0305-163ECA59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96"/>
              <a:ext cx="3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  <a:latin typeface="Times" panose="02020603050405020304" pitchFamily="18" charset="0"/>
                </a:rPr>
                <a:t>OAP</a:t>
              </a:r>
            </a:p>
          </p:txBody>
        </p:sp>
        <p:sp>
          <p:nvSpPr>
            <p:cNvPr id="5138" name="Line 25">
              <a:extLst>
                <a:ext uri="{FF2B5EF4-FFF2-40B4-BE49-F238E27FC236}">
                  <a16:creationId xmlns:a16="http://schemas.microsoft.com/office/drawing/2014/main" id="{20BD46B1-6079-B2D9-EEBA-068629C4D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701"/>
              <a:ext cx="206" cy="2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9" name="Oval 27">
              <a:extLst>
                <a:ext uri="{FF2B5EF4-FFF2-40B4-BE49-F238E27FC236}">
                  <a16:creationId xmlns:a16="http://schemas.microsoft.com/office/drawing/2014/main" id="{428B2BBB-4BEC-0F90-BCFE-E1BF84BD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765"/>
              <a:ext cx="135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40" name="Freeform 28">
              <a:extLst>
                <a:ext uri="{FF2B5EF4-FFF2-40B4-BE49-F238E27FC236}">
                  <a16:creationId xmlns:a16="http://schemas.microsoft.com/office/drawing/2014/main" id="{CA92169A-A501-4C09-BFD4-F5CA023E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888"/>
              <a:ext cx="488" cy="390"/>
            </a:xfrm>
            <a:custGeom>
              <a:avLst/>
              <a:gdLst>
                <a:gd name="T0" fmla="*/ 144 w 488"/>
                <a:gd name="T1" fmla="*/ 15 h 390"/>
                <a:gd name="T2" fmla="*/ 117 w 488"/>
                <a:gd name="T3" fmla="*/ 15 h 390"/>
                <a:gd name="T4" fmla="*/ 79 w 488"/>
                <a:gd name="T5" fmla="*/ 33 h 390"/>
                <a:gd name="T6" fmla="*/ 0 w 488"/>
                <a:gd name="T7" fmla="*/ 134 h 390"/>
                <a:gd name="T8" fmla="*/ 4 w 488"/>
                <a:gd name="T9" fmla="*/ 179 h 390"/>
                <a:gd name="T10" fmla="*/ 57 w 488"/>
                <a:gd name="T11" fmla="*/ 215 h 390"/>
                <a:gd name="T12" fmla="*/ 101 w 488"/>
                <a:gd name="T13" fmla="*/ 240 h 390"/>
                <a:gd name="T14" fmla="*/ 154 w 488"/>
                <a:gd name="T15" fmla="*/ 182 h 390"/>
                <a:gd name="T16" fmla="*/ 132 w 488"/>
                <a:gd name="T17" fmla="*/ 167 h 390"/>
                <a:gd name="T18" fmla="*/ 117 w 488"/>
                <a:gd name="T19" fmla="*/ 154 h 390"/>
                <a:gd name="T20" fmla="*/ 152 w 488"/>
                <a:gd name="T21" fmla="*/ 103 h 390"/>
                <a:gd name="T22" fmla="*/ 257 w 488"/>
                <a:gd name="T23" fmla="*/ 166 h 390"/>
                <a:gd name="T24" fmla="*/ 155 w 488"/>
                <a:gd name="T25" fmla="*/ 291 h 390"/>
                <a:gd name="T26" fmla="*/ 55 w 488"/>
                <a:gd name="T27" fmla="*/ 227 h 390"/>
                <a:gd name="T28" fmla="*/ 55 w 488"/>
                <a:gd name="T29" fmla="*/ 304 h 390"/>
                <a:gd name="T30" fmla="*/ 70 w 488"/>
                <a:gd name="T31" fmla="*/ 304 h 390"/>
                <a:gd name="T32" fmla="*/ 70 w 488"/>
                <a:gd name="T33" fmla="*/ 389 h 390"/>
                <a:gd name="T34" fmla="*/ 302 w 488"/>
                <a:gd name="T35" fmla="*/ 389 h 390"/>
                <a:gd name="T36" fmla="*/ 302 w 488"/>
                <a:gd name="T37" fmla="*/ 305 h 390"/>
                <a:gd name="T38" fmla="*/ 320 w 488"/>
                <a:gd name="T39" fmla="*/ 305 h 390"/>
                <a:gd name="T40" fmla="*/ 320 w 488"/>
                <a:gd name="T41" fmla="*/ 148 h 390"/>
                <a:gd name="T42" fmla="*/ 340 w 488"/>
                <a:gd name="T43" fmla="*/ 161 h 390"/>
                <a:gd name="T44" fmla="*/ 384 w 488"/>
                <a:gd name="T45" fmla="*/ 161 h 390"/>
                <a:gd name="T46" fmla="*/ 390 w 488"/>
                <a:gd name="T47" fmla="*/ 156 h 390"/>
                <a:gd name="T48" fmla="*/ 423 w 488"/>
                <a:gd name="T49" fmla="*/ 114 h 390"/>
                <a:gd name="T50" fmla="*/ 487 w 488"/>
                <a:gd name="T51" fmla="*/ 42 h 390"/>
                <a:gd name="T52" fmla="*/ 414 w 488"/>
                <a:gd name="T53" fmla="*/ 0 h 390"/>
                <a:gd name="T54" fmla="*/ 368 w 488"/>
                <a:gd name="T55" fmla="*/ 53 h 390"/>
                <a:gd name="T56" fmla="*/ 358 w 488"/>
                <a:gd name="T57" fmla="*/ 64 h 390"/>
                <a:gd name="T58" fmla="*/ 265 w 488"/>
                <a:gd name="T59" fmla="*/ 15 h 390"/>
                <a:gd name="T60" fmla="*/ 227 w 488"/>
                <a:gd name="T61" fmla="*/ 15 h 390"/>
                <a:gd name="T62" fmla="*/ 204 w 488"/>
                <a:gd name="T63" fmla="*/ 62 h 390"/>
                <a:gd name="T64" fmla="*/ 194 w 488"/>
                <a:gd name="T65" fmla="*/ 43 h 390"/>
                <a:gd name="T66" fmla="*/ 204 w 488"/>
                <a:gd name="T67" fmla="*/ 15 h 390"/>
                <a:gd name="T68" fmla="*/ 171 w 488"/>
                <a:gd name="T69" fmla="*/ 15 h 390"/>
                <a:gd name="T70" fmla="*/ 183 w 488"/>
                <a:gd name="T71" fmla="*/ 43 h 390"/>
                <a:gd name="T72" fmla="*/ 171 w 488"/>
                <a:gd name="T73" fmla="*/ 62 h 390"/>
                <a:gd name="T74" fmla="*/ 144 w 488"/>
                <a:gd name="T75" fmla="*/ 15 h 3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8"/>
                <a:gd name="T115" fmla="*/ 0 h 390"/>
                <a:gd name="T116" fmla="*/ 488 w 488"/>
                <a:gd name="T117" fmla="*/ 390 h 3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8" h="390">
                  <a:moveTo>
                    <a:pt x="144" y="15"/>
                  </a:moveTo>
                  <a:lnTo>
                    <a:pt x="117" y="15"/>
                  </a:lnTo>
                  <a:lnTo>
                    <a:pt x="79" y="33"/>
                  </a:lnTo>
                  <a:lnTo>
                    <a:pt x="0" y="134"/>
                  </a:lnTo>
                  <a:lnTo>
                    <a:pt x="4" y="179"/>
                  </a:lnTo>
                  <a:lnTo>
                    <a:pt x="57" y="215"/>
                  </a:lnTo>
                  <a:lnTo>
                    <a:pt x="101" y="240"/>
                  </a:lnTo>
                  <a:lnTo>
                    <a:pt x="154" y="182"/>
                  </a:lnTo>
                  <a:lnTo>
                    <a:pt x="132" y="167"/>
                  </a:lnTo>
                  <a:lnTo>
                    <a:pt x="117" y="154"/>
                  </a:lnTo>
                  <a:lnTo>
                    <a:pt x="152" y="103"/>
                  </a:lnTo>
                  <a:lnTo>
                    <a:pt x="257" y="166"/>
                  </a:lnTo>
                  <a:lnTo>
                    <a:pt x="155" y="291"/>
                  </a:lnTo>
                  <a:lnTo>
                    <a:pt x="55" y="227"/>
                  </a:lnTo>
                  <a:lnTo>
                    <a:pt x="55" y="304"/>
                  </a:lnTo>
                  <a:lnTo>
                    <a:pt x="70" y="304"/>
                  </a:lnTo>
                  <a:lnTo>
                    <a:pt x="70" y="389"/>
                  </a:lnTo>
                  <a:lnTo>
                    <a:pt x="302" y="389"/>
                  </a:lnTo>
                  <a:lnTo>
                    <a:pt x="302" y="305"/>
                  </a:lnTo>
                  <a:lnTo>
                    <a:pt x="320" y="305"/>
                  </a:lnTo>
                  <a:lnTo>
                    <a:pt x="320" y="148"/>
                  </a:lnTo>
                  <a:lnTo>
                    <a:pt x="340" y="161"/>
                  </a:lnTo>
                  <a:lnTo>
                    <a:pt x="384" y="161"/>
                  </a:lnTo>
                  <a:lnTo>
                    <a:pt x="390" y="156"/>
                  </a:lnTo>
                  <a:lnTo>
                    <a:pt x="423" y="114"/>
                  </a:lnTo>
                  <a:lnTo>
                    <a:pt x="487" y="42"/>
                  </a:lnTo>
                  <a:lnTo>
                    <a:pt x="414" y="0"/>
                  </a:lnTo>
                  <a:lnTo>
                    <a:pt x="368" y="53"/>
                  </a:lnTo>
                  <a:lnTo>
                    <a:pt x="358" y="64"/>
                  </a:lnTo>
                  <a:lnTo>
                    <a:pt x="265" y="15"/>
                  </a:lnTo>
                  <a:lnTo>
                    <a:pt x="227" y="15"/>
                  </a:lnTo>
                  <a:lnTo>
                    <a:pt x="204" y="62"/>
                  </a:lnTo>
                  <a:lnTo>
                    <a:pt x="194" y="43"/>
                  </a:lnTo>
                  <a:lnTo>
                    <a:pt x="204" y="15"/>
                  </a:lnTo>
                  <a:lnTo>
                    <a:pt x="171" y="15"/>
                  </a:lnTo>
                  <a:lnTo>
                    <a:pt x="183" y="43"/>
                  </a:lnTo>
                  <a:lnTo>
                    <a:pt x="171" y="62"/>
                  </a:lnTo>
                  <a:lnTo>
                    <a:pt x="144" y="1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Arc 29">
              <a:extLst>
                <a:ext uri="{FF2B5EF4-FFF2-40B4-BE49-F238E27FC236}">
                  <a16:creationId xmlns:a16="http://schemas.microsoft.com/office/drawing/2014/main" id="{B0BBA8DB-CE19-6F8C-B1A3-A61AF10F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903"/>
              <a:ext cx="64" cy="42"/>
            </a:xfrm>
            <a:custGeom>
              <a:avLst/>
              <a:gdLst>
                <a:gd name="T0" fmla="*/ 0 w 36479"/>
                <a:gd name="T1" fmla="*/ 0 h 36248"/>
                <a:gd name="T2" fmla="*/ 0 w 36479"/>
                <a:gd name="T3" fmla="*/ 0 h 36248"/>
                <a:gd name="T4" fmla="*/ 0 w 36479"/>
                <a:gd name="T5" fmla="*/ 0 h 36248"/>
                <a:gd name="T6" fmla="*/ 0 60000 65536"/>
                <a:gd name="T7" fmla="*/ 0 60000 65536"/>
                <a:gd name="T8" fmla="*/ 0 60000 65536"/>
                <a:gd name="T9" fmla="*/ 0 w 36479"/>
                <a:gd name="T10" fmla="*/ 0 h 36248"/>
                <a:gd name="T11" fmla="*/ 36479 w 36479"/>
                <a:gd name="T12" fmla="*/ 36248 h 36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79" h="36248" fill="none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</a:path>
                <a:path w="36479" h="36248" stroke="0" extrusionOk="0">
                  <a:moveTo>
                    <a:pt x="5726" y="36248"/>
                  </a:moveTo>
                  <a:cubicBezTo>
                    <a:pt x="2044" y="32258"/>
                    <a:pt x="0" y="270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38" y="-1"/>
                    <a:pt x="32464" y="2127"/>
                    <a:pt x="36479" y="5942"/>
                  </a:cubicBezTo>
                  <a:lnTo>
                    <a:pt x="21600" y="21600"/>
                  </a:lnTo>
                  <a:lnTo>
                    <a:pt x="5726" y="362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2" name="Oval 30">
              <a:extLst>
                <a:ext uri="{FF2B5EF4-FFF2-40B4-BE49-F238E27FC236}">
                  <a16:creationId xmlns:a16="http://schemas.microsoft.com/office/drawing/2014/main" id="{B5F1AB1E-4CBF-AF40-70CE-586188FF3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016"/>
              <a:ext cx="50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143" name="Oval 31">
              <a:extLst>
                <a:ext uri="{FF2B5EF4-FFF2-40B4-BE49-F238E27FC236}">
                  <a16:creationId xmlns:a16="http://schemas.microsoft.com/office/drawing/2014/main" id="{2B3D7CA1-C6F8-BBDE-EA73-5B1AD6705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1013"/>
              <a:ext cx="57" cy="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E2CC902-DCDB-FE37-A3CB-8A021DF65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21256"/>
            <a:ext cx="8077200" cy="565150"/>
          </a:xfrm>
        </p:spPr>
        <p:txBody>
          <a:bodyPr/>
          <a:lstStyle/>
          <a:p>
            <a:r>
              <a:rPr lang="pt-BR" altLang="pt-BR" sz="2400"/>
              <a:t>3 - Organização x Arquitetura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05FBB05-4167-06AA-1155-D2F854FE8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8396287" cy="39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2000" b="0" dirty="0"/>
              <a:t>Organização de Computadores – A </a:t>
            </a:r>
            <a:r>
              <a:rPr lang="pt-BR" altLang="pt-BR" sz="2000" b="0" u="sng" dirty="0"/>
              <a:t>visão</a:t>
            </a:r>
            <a:r>
              <a:rPr lang="pt-BR" altLang="pt-BR" sz="2000" b="0" dirty="0"/>
              <a:t> abstrata do engenheiro (elétrico, de computação) de um computador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1800" b="0" dirty="0"/>
              <a:t>Descrições contendo, por exemplo: </a:t>
            </a:r>
            <a:r>
              <a:rPr lang="pt-BR" altLang="pt-BR" sz="1800" dirty="0">
                <a:solidFill>
                  <a:srgbClr val="FF0000"/>
                </a:solidFill>
              </a:rPr>
              <a:t>transistores</a:t>
            </a:r>
            <a:r>
              <a:rPr lang="pt-BR" altLang="pt-BR" sz="1800" b="0" dirty="0">
                <a:solidFill>
                  <a:srgbClr val="FF0000"/>
                </a:solidFill>
              </a:rPr>
              <a:t>, </a:t>
            </a:r>
            <a:r>
              <a:rPr lang="pt-BR" altLang="pt-BR" sz="1800" dirty="0">
                <a:solidFill>
                  <a:srgbClr val="FF0000"/>
                </a:solidFill>
              </a:rPr>
              <a:t>portas lógicas</a:t>
            </a:r>
            <a:r>
              <a:rPr lang="pt-BR" altLang="pt-BR" sz="1800" b="0" dirty="0">
                <a:solidFill>
                  <a:srgbClr val="FF0000"/>
                </a:solidFill>
              </a:rPr>
              <a:t>, </a:t>
            </a:r>
            <a:r>
              <a:rPr lang="pt-BR" altLang="pt-BR" sz="1800" dirty="0">
                <a:solidFill>
                  <a:srgbClr val="FF0000"/>
                </a:solidFill>
              </a:rPr>
              <a:t>registradores</a:t>
            </a:r>
            <a:r>
              <a:rPr lang="pt-BR" altLang="pt-BR" sz="1800" b="0" dirty="0">
                <a:solidFill>
                  <a:srgbClr val="FF0000"/>
                </a:solidFill>
              </a:rPr>
              <a:t>, </a:t>
            </a:r>
            <a:r>
              <a:rPr lang="pt-BR" altLang="pt-BR" sz="1800" dirty="0">
                <a:solidFill>
                  <a:srgbClr val="FF0000"/>
                </a:solidFill>
              </a:rPr>
              <a:t>unidades lógico-aritméticas</a:t>
            </a:r>
            <a:r>
              <a:rPr lang="pt-BR" altLang="pt-BR" sz="1800" b="0" dirty="0">
                <a:solidFill>
                  <a:srgbClr val="FF0000"/>
                </a:solidFill>
              </a:rPr>
              <a:t>, </a:t>
            </a:r>
            <a:r>
              <a:rPr lang="pt-BR" altLang="pt-BR" sz="1800" dirty="0">
                <a:solidFill>
                  <a:srgbClr val="FF0000"/>
                </a:solidFill>
              </a:rPr>
              <a:t>fios</a:t>
            </a:r>
            <a:r>
              <a:rPr lang="pt-BR" altLang="pt-BR" sz="1800" b="0" dirty="0">
                <a:solidFill>
                  <a:srgbClr val="FF0000"/>
                </a:solidFill>
              </a:rPr>
              <a:t>, </a:t>
            </a:r>
            <a:r>
              <a:rPr lang="pt-BR" altLang="pt-BR" sz="1800" dirty="0">
                <a:solidFill>
                  <a:srgbClr val="FF0000"/>
                </a:solidFill>
              </a:rPr>
              <a:t>multiplexadores</a:t>
            </a:r>
            <a:r>
              <a:rPr lang="pt-BR" altLang="pt-BR" sz="1800" b="0" dirty="0">
                <a:solidFill>
                  <a:srgbClr val="FF0000"/>
                </a:solidFill>
              </a:rPr>
              <a:t> </a:t>
            </a:r>
            <a:r>
              <a:rPr lang="pt-BR" altLang="pt-BR" sz="1800" b="0" dirty="0" err="1">
                <a:solidFill>
                  <a:srgbClr val="FF0000"/>
                </a:solidFill>
              </a:rPr>
              <a:t>etc</a:t>
            </a:r>
            <a:endParaRPr lang="pt-BR" altLang="pt-BR" sz="1800" b="0" dirty="0"/>
          </a:p>
          <a:p>
            <a:pPr marL="457200" lvl="1" indent="0">
              <a:buNone/>
            </a:pPr>
            <a:endParaRPr lang="pt-BR" altLang="pt-BR" sz="1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000" b="0" dirty="0"/>
              <a:t>Arquitetura de Computadores – A </a:t>
            </a:r>
            <a:r>
              <a:rPr lang="pt-BR" altLang="pt-BR" sz="2000" b="0" u="sng" dirty="0"/>
              <a:t>visão</a:t>
            </a:r>
            <a:r>
              <a:rPr lang="pt-BR" altLang="pt-BR" sz="2000" b="0" dirty="0"/>
              <a:t> abstrata do programador de baixo nível (linguagem de montagem, em inglês </a:t>
            </a:r>
            <a:r>
              <a:rPr lang="pt-BR" altLang="pt-BR" sz="2000" b="0" i="1" dirty="0" err="1"/>
              <a:t>assembly</a:t>
            </a:r>
            <a:r>
              <a:rPr lang="pt-BR" altLang="pt-BR" sz="2000" b="0" i="1" dirty="0"/>
              <a:t> </a:t>
            </a:r>
            <a:r>
              <a:rPr lang="pt-BR" altLang="pt-BR" sz="2000" b="0" i="1" dirty="0" err="1"/>
              <a:t>language</a:t>
            </a:r>
            <a:r>
              <a:rPr lang="pt-BR" altLang="pt-BR" sz="2000" b="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1800" b="0" dirty="0"/>
              <a:t>Descrições em termos de, por exemplo: </a:t>
            </a:r>
            <a:r>
              <a:rPr lang="pt-BR" altLang="pt-BR" sz="1800" dirty="0">
                <a:solidFill>
                  <a:srgbClr val="FF0000"/>
                </a:solidFill>
              </a:rPr>
              <a:t>instruções</a:t>
            </a:r>
            <a:r>
              <a:rPr lang="pt-BR" altLang="pt-BR" sz="1800" b="0" dirty="0"/>
              <a:t> que o processador executa, </a:t>
            </a:r>
            <a:r>
              <a:rPr lang="pt-BR" altLang="pt-BR" sz="1800" dirty="0">
                <a:solidFill>
                  <a:srgbClr val="FF0000"/>
                </a:solidFill>
              </a:rPr>
              <a:t>registradores</a:t>
            </a:r>
            <a:r>
              <a:rPr lang="pt-BR" altLang="pt-BR" sz="1800" b="0" dirty="0"/>
              <a:t> que se usa para armazenar dados. Instruções possuem </a:t>
            </a:r>
            <a:r>
              <a:rPr lang="pt-BR" altLang="pt-BR" sz="1800" dirty="0">
                <a:solidFill>
                  <a:srgbClr val="FF0000"/>
                </a:solidFill>
              </a:rPr>
              <a:t>formatos</a:t>
            </a:r>
            <a:r>
              <a:rPr lang="pt-BR" altLang="pt-BR" sz="1800" b="0" dirty="0"/>
              <a:t>, e o uso do processador pode se beneficiar de uma </a:t>
            </a:r>
            <a:r>
              <a:rPr lang="pt-BR" altLang="pt-BR" sz="1800" dirty="0">
                <a:solidFill>
                  <a:srgbClr val="FF0000"/>
                </a:solidFill>
              </a:rPr>
              <a:t>linguagem de programação de montagem</a:t>
            </a:r>
            <a:r>
              <a:rPr lang="pt-BR" altLang="pt-BR" sz="1800" b="0" dirty="0"/>
              <a:t>. E assim por diante...</a:t>
            </a:r>
            <a:endParaRPr lang="pt-BR" altLang="pt-BR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0B039FD-D0DB-0C97-467C-1A5470DE4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11163"/>
            <a:ext cx="8077200" cy="579437"/>
          </a:xfrm>
        </p:spPr>
        <p:txBody>
          <a:bodyPr/>
          <a:lstStyle/>
          <a:p>
            <a:r>
              <a:rPr lang="pt-BR" altLang="pt-BR" sz="2400" dirty="0"/>
              <a:t>3 – Definição (simples) de um Processador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5B84AF2-619A-F1D5-9FD1-1D51C045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962025"/>
            <a:ext cx="856138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Afinal, o que é um processador? Uma </a:t>
            </a:r>
            <a:r>
              <a:rPr lang="pt-BR" altLang="pt-BR" sz="2400" b="0" u="sng" dirty="0"/>
              <a:t>definição seria</a:t>
            </a:r>
            <a:endParaRPr lang="pt-BR" altLang="pt-BR" sz="2400" b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 u="sng" dirty="0"/>
              <a:t>Uma máquina</a:t>
            </a:r>
            <a:r>
              <a:rPr lang="pt-BR" altLang="pt-BR" sz="2000" b="0" dirty="0"/>
              <a:t> com capacidade de acesso a </a:t>
            </a:r>
            <a:r>
              <a:rPr lang="pt-BR" altLang="pt-BR" sz="2000" b="0" u="sng" dirty="0"/>
              <a:t>meios de armazenamento</a:t>
            </a:r>
            <a:r>
              <a:rPr lang="pt-BR" altLang="pt-BR" sz="2000" b="0" dirty="0"/>
              <a:t> onde estão estocadas </a:t>
            </a:r>
            <a:r>
              <a:rPr lang="pt-BR" altLang="pt-BR" sz="2000" b="0" u="sng" dirty="0"/>
              <a:t>informações a serem processadas</a:t>
            </a:r>
            <a:r>
              <a:rPr lang="pt-BR" altLang="pt-BR" sz="2000" b="0" dirty="0"/>
              <a:t> e as </a:t>
            </a:r>
            <a:r>
              <a:rPr lang="pt-BR" altLang="pt-BR" sz="2000" b="0" u="sng" dirty="0"/>
              <a:t>informações que dizem como processar</a:t>
            </a:r>
            <a:r>
              <a:rPr lang="pt-BR" altLang="pt-BR" sz="2000" b="0" dirty="0"/>
              <a:t> as primeiras. Também se chama o processador principal de um computador de CPU (do inglês </a:t>
            </a:r>
            <a:r>
              <a:rPr lang="pt-BR" altLang="pt-BR" sz="2000" b="0" i="1" dirty="0"/>
              <a:t>Central </a:t>
            </a:r>
            <a:r>
              <a:rPr lang="pt-BR" altLang="pt-BR" sz="2000" b="0" i="1" dirty="0" err="1"/>
              <a:t>Processing</a:t>
            </a:r>
            <a:r>
              <a:rPr lang="pt-BR" altLang="pt-BR" sz="2000" b="0" i="1" dirty="0"/>
              <a:t> Unit</a:t>
            </a:r>
            <a:r>
              <a:rPr lang="pt-BR" altLang="pt-BR" sz="2000" b="0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1800" b="0" dirty="0"/>
              <a:t>As informações a serem processadas – são </a:t>
            </a:r>
            <a:r>
              <a:rPr lang="pt-BR" altLang="pt-BR" sz="1800" b="0" u="sng" dirty="0"/>
              <a:t>os dados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1800" b="0" dirty="0"/>
              <a:t>As informações de como processar dados – são </a:t>
            </a:r>
            <a:r>
              <a:rPr lang="pt-BR" altLang="pt-BR" sz="1800" b="0" u="sng" dirty="0"/>
              <a:t>os programas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t-BR" altLang="pt-BR" sz="1600" b="0" dirty="0"/>
              <a:t>Programas – sequências de </a:t>
            </a:r>
            <a:r>
              <a:rPr lang="pt-BR" altLang="pt-BR" sz="1600" b="0" i="1" dirty="0"/>
              <a:t>instruções</a:t>
            </a:r>
            <a:r>
              <a:rPr lang="pt-BR" altLang="pt-BR" sz="1600" b="0" dirty="0"/>
              <a:t>, retiradas de um conjunto fixo de instruções reconhecidas como tal pelo processador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 dirty="0"/>
              <a:t>Funcionamento de um processador: repetir, infinitamente, a sequência de 3 ações: (1) </a:t>
            </a:r>
            <a:r>
              <a:rPr lang="pt-BR" altLang="pt-BR" sz="2000" b="0" u="sng" dirty="0"/>
              <a:t>buscar instrução</a:t>
            </a:r>
            <a:r>
              <a:rPr lang="pt-BR" altLang="pt-BR" sz="2000" b="0" dirty="0"/>
              <a:t>, (2) </a:t>
            </a:r>
            <a:r>
              <a:rPr lang="pt-BR" altLang="pt-BR" sz="2000" b="0" u="sng" dirty="0"/>
              <a:t>identificar a instrução buscada</a:t>
            </a:r>
            <a:r>
              <a:rPr lang="pt-BR" altLang="pt-BR" sz="2000" b="0" dirty="0"/>
              <a:t>, (3) </a:t>
            </a:r>
            <a:r>
              <a:rPr lang="pt-BR" altLang="pt-BR" sz="2000" b="0" u="sng" dirty="0"/>
              <a:t>executar a instrução buscada</a:t>
            </a:r>
            <a:endParaRPr lang="pt-BR" altLang="pt-BR" sz="2000" b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 dirty="0"/>
              <a:t>A execução de instruções pode incorrer em acesso a dispositivos de entrada e saída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4">
            <a:extLst>
              <a:ext uri="{FF2B5EF4-FFF2-40B4-BE49-F238E27FC236}">
                <a16:creationId xmlns:a16="http://schemas.microsoft.com/office/drawing/2014/main" id="{33D581CA-6DCF-0DD1-B5B8-5B938D45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06575"/>
            <a:ext cx="6311900" cy="357505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B73EA6F1-19AB-B79F-10A0-5BF09861B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pt-BR" altLang="pt-BR" sz="2400"/>
              <a:t>3 - Modelo Estrutural Genérico de um Processador </a:t>
            </a:r>
          </a:p>
        </p:txBody>
      </p:sp>
      <p:grpSp>
        <p:nvGrpSpPr>
          <p:cNvPr id="30724" name="Grupo 106">
            <a:extLst>
              <a:ext uri="{FF2B5EF4-FFF2-40B4-BE49-F238E27FC236}">
                <a16:creationId xmlns:a16="http://schemas.microsoft.com/office/drawing/2014/main" id="{1FE6A60F-01E2-E11B-ECD9-B9B02114D484}"/>
              </a:ext>
            </a:extLst>
          </p:cNvPr>
          <p:cNvGrpSpPr>
            <a:grpSpLocks/>
          </p:cNvGrpSpPr>
          <p:nvPr/>
        </p:nvGrpSpPr>
        <p:grpSpPr bwMode="auto">
          <a:xfrm>
            <a:off x="1827213" y="2001838"/>
            <a:ext cx="5432425" cy="969962"/>
            <a:chOff x="3635828" y="1228725"/>
            <a:chExt cx="2200275" cy="1039813"/>
          </a:xfrm>
        </p:grpSpPr>
        <p:sp>
          <p:nvSpPr>
            <p:cNvPr id="30741" name="Freeform 6">
              <a:extLst>
                <a:ext uri="{FF2B5EF4-FFF2-40B4-BE49-F238E27FC236}">
                  <a16:creationId xmlns:a16="http://schemas.microsoft.com/office/drawing/2014/main" id="{BA70DFD5-9692-35CE-BD90-9AFD6E379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828" y="1228725"/>
              <a:ext cx="2200275" cy="1039813"/>
            </a:xfrm>
            <a:custGeom>
              <a:avLst/>
              <a:gdLst>
                <a:gd name="T0" fmla="*/ 0 w 1386"/>
                <a:gd name="T1" fmla="*/ 0 h 655"/>
                <a:gd name="T2" fmla="*/ 2147483646 w 1386"/>
                <a:gd name="T3" fmla="*/ 0 h 655"/>
                <a:gd name="T4" fmla="*/ 2147483646 w 1386"/>
                <a:gd name="T5" fmla="*/ 2147483646 h 655"/>
                <a:gd name="T6" fmla="*/ 0 w 1386"/>
                <a:gd name="T7" fmla="*/ 2147483646 h 655"/>
                <a:gd name="T8" fmla="*/ 0 w 1386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6" h="655">
                  <a:moveTo>
                    <a:pt x="0" y="0"/>
                  </a:moveTo>
                  <a:lnTo>
                    <a:pt x="1385" y="0"/>
                  </a:lnTo>
                  <a:lnTo>
                    <a:pt x="1385" y="654"/>
                  </a:lnTo>
                  <a:lnTo>
                    <a:pt x="0" y="654"/>
                  </a:lnTo>
                  <a:lnTo>
                    <a:pt x="0" y="0"/>
                  </a:lnTo>
                </a:path>
              </a:pathLst>
            </a:custGeom>
            <a:solidFill>
              <a:srgbClr val="7789D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30742" name="Rectangle 90">
              <a:extLst>
                <a:ext uri="{FF2B5EF4-FFF2-40B4-BE49-F238E27FC236}">
                  <a16:creationId xmlns:a16="http://schemas.microsoft.com/office/drawing/2014/main" id="{8E92533B-3D10-FCB3-B4F4-461453FFE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071" y="1608025"/>
              <a:ext cx="969790" cy="42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2000">
                  <a:solidFill>
                    <a:srgbClr val="006699"/>
                  </a:solidFill>
                </a:rPr>
                <a:t>Bloco de Controle</a:t>
              </a:r>
            </a:p>
          </p:txBody>
        </p:sp>
      </p:grpSp>
      <p:grpSp>
        <p:nvGrpSpPr>
          <p:cNvPr id="30725" name="Grupo 108">
            <a:extLst>
              <a:ext uri="{FF2B5EF4-FFF2-40B4-BE49-F238E27FC236}">
                <a16:creationId xmlns:a16="http://schemas.microsoft.com/office/drawing/2014/main" id="{A0D08FEE-D968-12C5-0185-7CAFFE273B0F}"/>
              </a:ext>
            </a:extLst>
          </p:cNvPr>
          <p:cNvGrpSpPr>
            <a:grpSpLocks/>
          </p:cNvGrpSpPr>
          <p:nvPr/>
        </p:nvGrpSpPr>
        <p:grpSpPr bwMode="auto">
          <a:xfrm>
            <a:off x="1820863" y="3962400"/>
            <a:ext cx="5445125" cy="1154113"/>
            <a:chOff x="6577499" y="3562195"/>
            <a:chExt cx="1881187" cy="1039813"/>
          </a:xfrm>
        </p:grpSpPr>
        <p:sp>
          <p:nvSpPr>
            <p:cNvPr id="30739" name="Freeform 8">
              <a:extLst>
                <a:ext uri="{FF2B5EF4-FFF2-40B4-BE49-F238E27FC236}">
                  <a16:creationId xmlns:a16="http://schemas.microsoft.com/office/drawing/2014/main" id="{A2FAE376-3EAD-2FF8-3C32-58C841885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499" y="3562195"/>
              <a:ext cx="1881187" cy="1039813"/>
            </a:xfrm>
            <a:custGeom>
              <a:avLst/>
              <a:gdLst>
                <a:gd name="T0" fmla="*/ 0 w 1185"/>
                <a:gd name="T1" fmla="*/ 0 h 655"/>
                <a:gd name="T2" fmla="*/ 2147483646 w 1185"/>
                <a:gd name="T3" fmla="*/ 0 h 655"/>
                <a:gd name="T4" fmla="*/ 2147483646 w 1185"/>
                <a:gd name="T5" fmla="*/ 2147483646 h 655"/>
                <a:gd name="T6" fmla="*/ 0 w 1185"/>
                <a:gd name="T7" fmla="*/ 2147483646 h 655"/>
                <a:gd name="T8" fmla="*/ 0 w 1185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5" h="655">
                  <a:moveTo>
                    <a:pt x="0" y="0"/>
                  </a:moveTo>
                  <a:lnTo>
                    <a:pt x="1184" y="0"/>
                  </a:lnTo>
                  <a:lnTo>
                    <a:pt x="1184" y="654"/>
                  </a:lnTo>
                  <a:lnTo>
                    <a:pt x="0" y="654"/>
                  </a:lnTo>
                  <a:lnTo>
                    <a:pt x="0" y="0"/>
                  </a:lnTo>
                </a:path>
              </a:pathLst>
            </a:custGeom>
            <a:solidFill>
              <a:srgbClr val="7789D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30740" name="Rectangle 102">
              <a:extLst>
                <a:ext uri="{FF2B5EF4-FFF2-40B4-BE49-F238E27FC236}">
                  <a16:creationId xmlns:a16="http://schemas.microsoft.com/office/drawing/2014/main" id="{74CC1AA0-B4C6-E00C-F148-11E229FCD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872" y="3928648"/>
              <a:ext cx="734440" cy="36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2000">
                  <a:solidFill>
                    <a:srgbClr val="006699"/>
                  </a:solidFill>
                </a:rPr>
                <a:t>Bloco de Dados</a:t>
              </a:r>
            </a:p>
          </p:txBody>
        </p:sp>
      </p:grpSp>
      <p:cxnSp>
        <p:nvCxnSpPr>
          <p:cNvPr id="30726" name="Conector de seta reta 111">
            <a:extLst>
              <a:ext uri="{FF2B5EF4-FFF2-40B4-BE49-F238E27FC236}">
                <a16:creationId xmlns:a16="http://schemas.microsoft.com/office/drawing/2014/main" id="{EB02291D-4B3A-1C98-1DD0-2A967FF422D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03851" y="3459162"/>
            <a:ext cx="996950" cy="3175"/>
          </a:xfrm>
          <a:prstGeom prst="straightConnector1">
            <a:avLst/>
          </a:prstGeom>
          <a:noFill/>
          <a:ln w="508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Rectangle 105">
            <a:extLst>
              <a:ext uri="{FF2B5EF4-FFF2-40B4-BE49-F238E27FC236}">
                <a16:creationId xmlns:a16="http://schemas.microsoft.com/office/drawing/2014/main" id="{6EA46622-6820-0B8A-979F-942D1A9D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1225550"/>
            <a:ext cx="888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0">
                <a:solidFill>
                  <a:srgbClr val="FF0000"/>
                </a:solidFill>
                <a:latin typeface="Arial Black" panose="020B0A04020102020204" pitchFamily="34" charset="0"/>
              </a:rPr>
              <a:t>Fluxos de Informação em um Processador (ou CPU ou </a:t>
            </a:r>
            <a:r>
              <a:rPr lang="en-US" altLang="pt-BR" sz="2000" b="0" i="1">
                <a:solidFill>
                  <a:srgbClr val="FF0000"/>
                </a:solidFill>
                <a:latin typeface="Arial Black" panose="020B0A04020102020204" pitchFamily="34" charset="0"/>
              </a:rPr>
              <a:t>Core</a:t>
            </a:r>
            <a:r>
              <a:rPr lang="en-US" altLang="pt-BR" sz="2000" b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</p:txBody>
      </p:sp>
      <p:cxnSp>
        <p:nvCxnSpPr>
          <p:cNvPr id="30728" name="Conector de seta reta 114">
            <a:extLst>
              <a:ext uri="{FF2B5EF4-FFF2-40B4-BE49-F238E27FC236}">
                <a16:creationId xmlns:a16="http://schemas.microsoft.com/office/drawing/2014/main" id="{4BA06E72-180A-9EF6-7C44-4F89F3F79D6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43188" y="3462337"/>
            <a:ext cx="996950" cy="3175"/>
          </a:xfrm>
          <a:prstGeom prst="straightConnector1">
            <a:avLst/>
          </a:prstGeom>
          <a:noFill/>
          <a:ln w="508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3137AFAA-7513-9A1F-31B9-FA55CE5F98DE}"/>
              </a:ext>
            </a:extLst>
          </p:cNvPr>
          <p:cNvSpPr txBox="1"/>
          <p:nvPr/>
        </p:nvSpPr>
        <p:spPr>
          <a:xfrm>
            <a:off x="5851525" y="3321050"/>
            <a:ext cx="16113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9900"/>
                </a:solidFill>
                <a:latin typeface="+mn-lt"/>
              </a:rPr>
              <a:t>Qualificadores</a:t>
            </a:r>
            <a:endParaRPr lang="pt-BR" sz="16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D1114C84-109A-443D-751D-03582744D62E}"/>
              </a:ext>
            </a:extLst>
          </p:cNvPr>
          <p:cNvSpPr txBox="1"/>
          <p:nvPr/>
        </p:nvSpPr>
        <p:spPr>
          <a:xfrm>
            <a:off x="1917700" y="3321050"/>
            <a:ext cx="12430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9900"/>
                </a:solidFill>
                <a:latin typeface="+mn-lt"/>
              </a:rPr>
              <a:t>Comandos</a:t>
            </a:r>
            <a:endParaRPr lang="pt-BR" sz="1600" dirty="0">
              <a:solidFill>
                <a:srgbClr val="009900"/>
              </a:solidFill>
              <a:latin typeface="+mn-lt"/>
            </a:endParaRPr>
          </a:p>
        </p:txBody>
      </p:sp>
      <p:cxnSp>
        <p:nvCxnSpPr>
          <p:cNvPr id="30731" name="Conector de seta reta 117">
            <a:extLst>
              <a:ext uri="{FF2B5EF4-FFF2-40B4-BE49-F238E27FC236}">
                <a16:creationId xmlns:a16="http://schemas.microsoft.com/office/drawing/2014/main" id="{DC21C233-0CD8-088E-1353-69AAE9AFD8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46938" y="2476500"/>
            <a:ext cx="684212" cy="7938"/>
          </a:xfrm>
          <a:prstGeom prst="straightConnector1">
            <a:avLst/>
          </a:prstGeom>
          <a:noFill/>
          <a:ln w="508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Conector de seta reta 118">
            <a:extLst>
              <a:ext uri="{FF2B5EF4-FFF2-40B4-BE49-F238E27FC236}">
                <a16:creationId xmlns:a16="http://schemas.microsoft.com/office/drawing/2014/main" id="{CE28799A-1B93-1397-6BE4-1A8126FCBA6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823913" y="2481263"/>
            <a:ext cx="996950" cy="3175"/>
          </a:xfrm>
          <a:prstGeom prst="straightConnector1">
            <a:avLst/>
          </a:prstGeom>
          <a:noFill/>
          <a:ln w="508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217F0879-DCDF-84D3-CE05-0CF7D1325B2C}"/>
              </a:ext>
            </a:extLst>
          </p:cNvPr>
          <p:cNvSpPr txBox="1"/>
          <p:nvPr/>
        </p:nvSpPr>
        <p:spPr>
          <a:xfrm>
            <a:off x="206375" y="2170113"/>
            <a:ext cx="11414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9900"/>
                </a:solidFill>
                <a:latin typeface="+mn-lt"/>
              </a:rPr>
              <a:t>Controles</a:t>
            </a:r>
            <a:endParaRPr lang="pt-BR" sz="16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ADC4D997-A7E4-2D01-2EFA-FC5A9752D073}"/>
              </a:ext>
            </a:extLst>
          </p:cNvPr>
          <p:cNvSpPr txBox="1"/>
          <p:nvPr/>
        </p:nvSpPr>
        <p:spPr>
          <a:xfrm>
            <a:off x="7808913" y="2170113"/>
            <a:ext cx="8112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Status</a:t>
            </a:r>
            <a:endParaRPr lang="pt-BR" sz="1600" dirty="0">
              <a:solidFill>
                <a:srgbClr val="009900"/>
              </a:solidFill>
              <a:latin typeface="+mn-lt"/>
            </a:endParaRPr>
          </a:p>
        </p:txBody>
      </p:sp>
      <p:cxnSp>
        <p:nvCxnSpPr>
          <p:cNvPr id="30735" name="Conector de seta reta 122">
            <a:extLst>
              <a:ext uri="{FF2B5EF4-FFF2-40B4-BE49-F238E27FC236}">
                <a16:creationId xmlns:a16="http://schemas.microsoft.com/office/drawing/2014/main" id="{459A5F44-7315-D9ED-391C-A6E5EA40D4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46938" y="4552950"/>
            <a:ext cx="684212" cy="79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Conector de seta reta 123">
            <a:extLst>
              <a:ext uri="{FF2B5EF4-FFF2-40B4-BE49-F238E27FC236}">
                <a16:creationId xmlns:a16="http://schemas.microsoft.com/office/drawing/2014/main" id="{09CA51CA-63CE-F463-D52E-651952779F6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823913" y="4557713"/>
            <a:ext cx="996950" cy="31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53CB7753-AADE-ABAF-41AE-B6C190C933C3}"/>
              </a:ext>
            </a:extLst>
          </p:cNvPr>
          <p:cNvSpPr txBox="1"/>
          <p:nvPr/>
        </p:nvSpPr>
        <p:spPr>
          <a:xfrm>
            <a:off x="206375" y="4265613"/>
            <a:ext cx="11064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Dados de</a:t>
            </a:r>
            <a:br>
              <a:rPr lang="en-US" sz="1600" dirty="0">
                <a:solidFill>
                  <a:schemeClr val="accent2"/>
                </a:solidFill>
                <a:latin typeface="+mn-lt"/>
              </a:rPr>
            </a:b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Entrada</a:t>
            </a:r>
            <a:endParaRPr lang="pt-BR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F42BB842-192F-4185-0B88-C0FCE6C106E4}"/>
              </a:ext>
            </a:extLst>
          </p:cNvPr>
          <p:cNvSpPr txBox="1"/>
          <p:nvPr/>
        </p:nvSpPr>
        <p:spPr>
          <a:xfrm>
            <a:off x="7778750" y="4256088"/>
            <a:ext cx="11064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Dados de</a:t>
            </a:r>
            <a:br>
              <a:rPr lang="en-US" sz="1600" dirty="0">
                <a:solidFill>
                  <a:schemeClr val="accent2"/>
                </a:solidFill>
                <a:latin typeface="+mn-lt"/>
              </a:rPr>
            </a:br>
            <a:r>
              <a:rPr lang="en-US" sz="1600" dirty="0" err="1">
                <a:solidFill>
                  <a:schemeClr val="accent2"/>
                </a:solidFill>
                <a:latin typeface="+mn-lt"/>
              </a:rPr>
              <a:t>Saída</a:t>
            </a:r>
            <a:endParaRPr lang="pt-BR" sz="16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F46C3020-3C1F-ECFE-71A7-6AF313B9F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pt-BR" altLang="pt-BR" sz="2400"/>
              <a:t>3 – Um Modelo Geral Processador+Memória+E/S</a:t>
            </a:r>
          </a:p>
        </p:txBody>
      </p:sp>
      <p:sp>
        <p:nvSpPr>
          <p:cNvPr id="32771" name="Freeform 5">
            <a:extLst>
              <a:ext uri="{FF2B5EF4-FFF2-40B4-BE49-F238E27FC236}">
                <a16:creationId xmlns:a16="http://schemas.microsoft.com/office/drawing/2014/main" id="{FB6A81EB-31B0-6320-5302-E1FCC9F896D5}"/>
              </a:ext>
            </a:extLst>
          </p:cNvPr>
          <p:cNvSpPr>
            <a:spLocks/>
          </p:cNvSpPr>
          <p:nvPr/>
        </p:nvSpPr>
        <p:spPr bwMode="auto">
          <a:xfrm>
            <a:off x="1462088" y="4730750"/>
            <a:ext cx="1881187" cy="1039813"/>
          </a:xfrm>
          <a:custGeom>
            <a:avLst/>
            <a:gdLst>
              <a:gd name="T0" fmla="*/ 0 w 1185"/>
              <a:gd name="T1" fmla="*/ 0 h 655"/>
              <a:gd name="T2" fmla="*/ 2147483646 w 1185"/>
              <a:gd name="T3" fmla="*/ 0 h 655"/>
              <a:gd name="T4" fmla="*/ 2147483646 w 1185"/>
              <a:gd name="T5" fmla="*/ 2147483646 h 655"/>
              <a:gd name="T6" fmla="*/ 0 w 1185"/>
              <a:gd name="T7" fmla="*/ 2147483646 h 655"/>
              <a:gd name="T8" fmla="*/ 0 w 1185"/>
              <a:gd name="T9" fmla="*/ 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5" h="655">
                <a:moveTo>
                  <a:pt x="0" y="0"/>
                </a:moveTo>
                <a:lnTo>
                  <a:pt x="1184" y="0"/>
                </a:lnTo>
                <a:lnTo>
                  <a:pt x="1184" y="654"/>
                </a:lnTo>
                <a:lnTo>
                  <a:pt x="0" y="654"/>
                </a:lnTo>
                <a:lnTo>
                  <a:pt x="0" y="0"/>
                </a:lnTo>
              </a:path>
            </a:pathLst>
          </a:custGeom>
          <a:solidFill>
            <a:srgbClr val="7789D0"/>
          </a:solidFill>
          <a:ln w="12699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2772" name="Freeform 6">
            <a:extLst>
              <a:ext uri="{FF2B5EF4-FFF2-40B4-BE49-F238E27FC236}">
                <a16:creationId xmlns:a16="http://schemas.microsoft.com/office/drawing/2014/main" id="{C43B9D62-32BB-8871-0B23-1C92583D07D2}"/>
              </a:ext>
            </a:extLst>
          </p:cNvPr>
          <p:cNvSpPr>
            <a:spLocks/>
          </p:cNvSpPr>
          <p:nvPr/>
        </p:nvSpPr>
        <p:spPr bwMode="auto">
          <a:xfrm>
            <a:off x="1143000" y="3057525"/>
            <a:ext cx="2200275" cy="1039813"/>
          </a:xfrm>
          <a:custGeom>
            <a:avLst/>
            <a:gdLst>
              <a:gd name="T0" fmla="*/ 0 w 1386"/>
              <a:gd name="T1" fmla="*/ 0 h 655"/>
              <a:gd name="T2" fmla="*/ 2147483646 w 1386"/>
              <a:gd name="T3" fmla="*/ 0 h 655"/>
              <a:gd name="T4" fmla="*/ 2147483646 w 1386"/>
              <a:gd name="T5" fmla="*/ 2147483646 h 655"/>
              <a:gd name="T6" fmla="*/ 0 w 1386"/>
              <a:gd name="T7" fmla="*/ 2147483646 h 655"/>
              <a:gd name="T8" fmla="*/ 0 w 1386"/>
              <a:gd name="T9" fmla="*/ 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6" h="655">
                <a:moveTo>
                  <a:pt x="0" y="0"/>
                </a:moveTo>
                <a:lnTo>
                  <a:pt x="1385" y="0"/>
                </a:lnTo>
                <a:lnTo>
                  <a:pt x="1385" y="654"/>
                </a:lnTo>
                <a:lnTo>
                  <a:pt x="0" y="654"/>
                </a:lnTo>
                <a:lnTo>
                  <a:pt x="0" y="0"/>
                </a:lnTo>
              </a:path>
            </a:pathLst>
          </a:custGeom>
          <a:solidFill>
            <a:srgbClr val="7789D0"/>
          </a:solidFill>
          <a:ln w="12699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2773" name="Freeform 7">
            <a:extLst>
              <a:ext uri="{FF2B5EF4-FFF2-40B4-BE49-F238E27FC236}">
                <a16:creationId xmlns:a16="http://schemas.microsoft.com/office/drawing/2014/main" id="{24CF11E0-59A4-BDC3-E3E0-67452AFF2439}"/>
              </a:ext>
            </a:extLst>
          </p:cNvPr>
          <p:cNvSpPr>
            <a:spLocks/>
          </p:cNvSpPr>
          <p:nvPr/>
        </p:nvSpPr>
        <p:spPr bwMode="auto">
          <a:xfrm>
            <a:off x="4773613" y="1384300"/>
            <a:ext cx="1881187" cy="1050925"/>
          </a:xfrm>
          <a:custGeom>
            <a:avLst/>
            <a:gdLst>
              <a:gd name="T0" fmla="*/ 0 w 1185"/>
              <a:gd name="T1" fmla="*/ 0 h 662"/>
              <a:gd name="T2" fmla="*/ 2147483646 w 1185"/>
              <a:gd name="T3" fmla="*/ 0 h 662"/>
              <a:gd name="T4" fmla="*/ 2147483646 w 1185"/>
              <a:gd name="T5" fmla="*/ 2147483646 h 662"/>
              <a:gd name="T6" fmla="*/ 0 w 1185"/>
              <a:gd name="T7" fmla="*/ 2147483646 h 662"/>
              <a:gd name="T8" fmla="*/ 0 w 1185"/>
              <a:gd name="T9" fmla="*/ 0 h 6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5" h="662">
                <a:moveTo>
                  <a:pt x="0" y="0"/>
                </a:moveTo>
                <a:lnTo>
                  <a:pt x="1184" y="0"/>
                </a:lnTo>
                <a:lnTo>
                  <a:pt x="1184" y="661"/>
                </a:lnTo>
                <a:lnTo>
                  <a:pt x="0" y="661"/>
                </a:lnTo>
                <a:lnTo>
                  <a:pt x="0" y="0"/>
                </a:lnTo>
              </a:path>
            </a:pathLst>
          </a:custGeom>
          <a:solidFill>
            <a:srgbClr val="7789D0"/>
          </a:solidFill>
          <a:ln w="12699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2774" name="Freeform 8">
            <a:extLst>
              <a:ext uri="{FF2B5EF4-FFF2-40B4-BE49-F238E27FC236}">
                <a16:creationId xmlns:a16="http://schemas.microsoft.com/office/drawing/2014/main" id="{1CFE0AE1-751F-6E34-C93A-28739558AE13}"/>
              </a:ext>
            </a:extLst>
          </p:cNvPr>
          <p:cNvSpPr>
            <a:spLocks/>
          </p:cNvSpPr>
          <p:nvPr/>
        </p:nvSpPr>
        <p:spPr bwMode="auto">
          <a:xfrm>
            <a:off x="4773613" y="3057525"/>
            <a:ext cx="1881187" cy="1039813"/>
          </a:xfrm>
          <a:custGeom>
            <a:avLst/>
            <a:gdLst>
              <a:gd name="T0" fmla="*/ 0 w 1185"/>
              <a:gd name="T1" fmla="*/ 0 h 655"/>
              <a:gd name="T2" fmla="*/ 2147483646 w 1185"/>
              <a:gd name="T3" fmla="*/ 0 h 655"/>
              <a:gd name="T4" fmla="*/ 2147483646 w 1185"/>
              <a:gd name="T5" fmla="*/ 2147483646 h 655"/>
              <a:gd name="T6" fmla="*/ 0 w 1185"/>
              <a:gd name="T7" fmla="*/ 2147483646 h 655"/>
              <a:gd name="T8" fmla="*/ 0 w 1185"/>
              <a:gd name="T9" fmla="*/ 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5" h="655">
                <a:moveTo>
                  <a:pt x="0" y="0"/>
                </a:moveTo>
                <a:lnTo>
                  <a:pt x="1184" y="0"/>
                </a:lnTo>
                <a:lnTo>
                  <a:pt x="1184" y="654"/>
                </a:lnTo>
                <a:lnTo>
                  <a:pt x="0" y="654"/>
                </a:lnTo>
                <a:lnTo>
                  <a:pt x="0" y="0"/>
                </a:lnTo>
              </a:path>
            </a:pathLst>
          </a:custGeom>
          <a:solidFill>
            <a:srgbClr val="7789D0"/>
          </a:solidFill>
          <a:ln w="12699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2775" name="Freeform 9">
            <a:extLst>
              <a:ext uri="{FF2B5EF4-FFF2-40B4-BE49-F238E27FC236}">
                <a16:creationId xmlns:a16="http://schemas.microsoft.com/office/drawing/2014/main" id="{74C4948C-53A0-4293-833D-714CD0CB650B}"/>
              </a:ext>
            </a:extLst>
          </p:cNvPr>
          <p:cNvSpPr>
            <a:spLocks/>
          </p:cNvSpPr>
          <p:nvPr/>
        </p:nvSpPr>
        <p:spPr bwMode="auto">
          <a:xfrm>
            <a:off x="4773613" y="4718050"/>
            <a:ext cx="2085975" cy="1052513"/>
          </a:xfrm>
          <a:custGeom>
            <a:avLst/>
            <a:gdLst>
              <a:gd name="T0" fmla="*/ 0 w 1314"/>
              <a:gd name="T1" fmla="*/ 0 h 663"/>
              <a:gd name="T2" fmla="*/ 2147483646 w 1314"/>
              <a:gd name="T3" fmla="*/ 0 h 663"/>
              <a:gd name="T4" fmla="*/ 2147483646 w 1314"/>
              <a:gd name="T5" fmla="*/ 2147483646 h 663"/>
              <a:gd name="T6" fmla="*/ 0 w 1314"/>
              <a:gd name="T7" fmla="*/ 2147483646 h 663"/>
              <a:gd name="T8" fmla="*/ 0 w 1314"/>
              <a:gd name="T9" fmla="*/ 0 h 6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4" h="663">
                <a:moveTo>
                  <a:pt x="0" y="0"/>
                </a:moveTo>
                <a:lnTo>
                  <a:pt x="1313" y="0"/>
                </a:lnTo>
                <a:lnTo>
                  <a:pt x="1313" y="662"/>
                </a:lnTo>
                <a:lnTo>
                  <a:pt x="0" y="662"/>
                </a:lnTo>
                <a:lnTo>
                  <a:pt x="0" y="0"/>
                </a:lnTo>
              </a:path>
            </a:pathLst>
          </a:custGeom>
          <a:solidFill>
            <a:srgbClr val="7789D0"/>
          </a:solidFill>
          <a:ln w="12699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2776" name="Line 10">
            <a:extLst>
              <a:ext uri="{FF2B5EF4-FFF2-40B4-BE49-F238E27FC236}">
                <a16:creationId xmlns:a16="http://schemas.microsoft.com/office/drawing/2014/main" id="{B4809AD3-93E5-0C14-67BF-3055553C9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9763" y="2433638"/>
            <a:ext cx="0" cy="6238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D537DF6F-C931-5726-15F3-85A6D99A4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9763" y="4095750"/>
            <a:ext cx="0" cy="6223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8" name="Line 12">
            <a:extLst>
              <a:ext uri="{FF2B5EF4-FFF2-40B4-BE49-F238E27FC236}">
                <a16:creationId xmlns:a16="http://schemas.microsoft.com/office/drawing/2014/main" id="{624C9D93-89D8-A7FC-645F-51363705E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88" y="3265488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9" name="Line 13">
            <a:extLst>
              <a:ext uri="{FF2B5EF4-FFF2-40B4-BE49-F238E27FC236}">
                <a16:creationId xmlns:a16="http://schemas.microsoft.com/office/drawing/2014/main" id="{F35D1492-1209-2C38-7437-18FB1A732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3763" y="3265488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0" name="Line 14">
            <a:extLst>
              <a:ext uri="{FF2B5EF4-FFF2-40B4-BE49-F238E27FC236}">
                <a16:creationId xmlns:a16="http://schemas.microsoft.com/office/drawing/2014/main" id="{BDA88BCF-4B0D-3604-22D3-FD2C2DF55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32654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1" name="Line 15">
            <a:extLst>
              <a:ext uri="{FF2B5EF4-FFF2-40B4-BE49-F238E27FC236}">
                <a16:creationId xmlns:a16="http://schemas.microsoft.com/office/drawing/2014/main" id="{CF9DC839-947D-F07A-1A17-C8D13D9D4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32654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2" name="Line 16">
            <a:extLst>
              <a:ext uri="{FF2B5EF4-FFF2-40B4-BE49-F238E27FC236}">
                <a16:creationId xmlns:a16="http://schemas.microsoft.com/office/drawing/2014/main" id="{2D9558AB-6730-B30E-C58F-5315943B7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575" y="32654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3" name="Line 17">
            <a:extLst>
              <a:ext uri="{FF2B5EF4-FFF2-40B4-BE49-F238E27FC236}">
                <a16:creationId xmlns:a16="http://schemas.microsoft.com/office/drawing/2014/main" id="{B221B91E-E74E-0409-034E-F37F23F6F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32654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4" name="Line 18">
            <a:extLst>
              <a:ext uri="{FF2B5EF4-FFF2-40B4-BE49-F238E27FC236}">
                <a16:creationId xmlns:a16="http://schemas.microsoft.com/office/drawing/2014/main" id="{BE0BA2FD-D956-AB25-977B-8FB88921A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5725" y="32654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5" name="Line 19">
            <a:extLst>
              <a:ext uri="{FF2B5EF4-FFF2-40B4-BE49-F238E27FC236}">
                <a16:creationId xmlns:a16="http://schemas.microsoft.com/office/drawing/2014/main" id="{B4AD783B-C80A-AEE5-E2B0-233046B18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00" y="32654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6" name="Line 20">
            <a:extLst>
              <a:ext uri="{FF2B5EF4-FFF2-40B4-BE49-F238E27FC236}">
                <a16:creationId xmlns:a16="http://schemas.microsoft.com/office/drawing/2014/main" id="{5F7629A6-AEFD-462F-7F4E-50894A7AF0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321945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7" name="Line 21">
            <a:extLst>
              <a:ext uri="{FF2B5EF4-FFF2-40B4-BE49-F238E27FC236}">
                <a16:creationId xmlns:a16="http://schemas.microsoft.com/office/drawing/2014/main" id="{C4494169-ECAB-2C51-FC12-2C338C74A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3125788"/>
            <a:ext cx="0" cy="47625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8" name="Line 22">
            <a:extLst>
              <a:ext uri="{FF2B5EF4-FFF2-40B4-BE49-F238E27FC236}">
                <a16:creationId xmlns:a16="http://schemas.microsoft.com/office/drawing/2014/main" id="{B88FE76B-D231-F69B-F60C-C7AECBCDC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303371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9" name="Line 23">
            <a:extLst>
              <a:ext uri="{FF2B5EF4-FFF2-40B4-BE49-F238E27FC236}">
                <a16:creationId xmlns:a16="http://schemas.microsoft.com/office/drawing/2014/main" id="{4F64423D-7CB4-B809-A4B3-1AAD9628C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94163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0" name="Line 24">
            <a:extLst>
              <a:ext uri="{FF2B5EF4-FFF2-40B4-BE49-F238E27FC236}">
                <a16:creationId xmlns:a16="http://schemas.microsoft.com/office/drawing/2014/main" id="{CF4485C5-65FC-EFAA-AAD2-E6C4F21760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84956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1" name="Line 25">
            <a:extLst>
              <a:ext uri="{FF2B5EF4-FFF2-40B4-BE49-F238E27FC236}">
                <a16:creationId xmlns:a16="http://schemas.microsoft.com/office/drawing/2014/main" id="{026DB1FD-55D2-455E-BEC5-695828651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75748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2" name="Line 26">
            <a:extLst>
              <a:ext uri="{FF2B5EF4-FFF2-40B4-BE49-F238E27FC236}">
                <a16:creationId xmlns:a16="http://schemas.microsoft.com/office/drawing/2014/main" id="{E386E5DA-0184-BF7B-E96C-2E5BB6EB43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66541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3" name="Line 27">
            <a:extLst>
              <a:ext uri="{FF2B5EF4-FFF2-40B4-BE49-F238E27FC236}">
                <a16:creationId xmlns:a16="http://schemas.microsoft.com/office/drawing/2014/main" id="{273B78B0-6152-1C5C-EB1F-675D051D62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57333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4" name="Line 28">
            <a:extLst>
              <a:ext uri="{FF2B5EF4-FFF2-40B4-BE49-F238E27FC236}">
                <a16:creationId xmlns:a16="http://schemas.microsoft.com/office/drawing/2014/main" id="{DB3915E8-067D-0BD8-BBAA-A86D84DB86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48126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5" name="Line 29">
            <a:extLst>
              <a:ext uri="{FF2B5EF4-FFF2-40B4-BE49-F238E27FC236}">
                <a16:creationId xmlns:a16="http://schemas.microsoft.com/office/drawing/2014/main" id="{ADD107B1-0E2B-2DBF-7ADF-8B33BD620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38760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6" name="Line 30">
            <a:extLst>
              <a:ext uri="{FF2B5EF4-FFF2-40B4-BE49-F238E27FC236}">
                <a16:creationId xmlns:a16="http://schemas.microsoft.com/office/drawing/2014/main" id="{603A764E-1604-30DA-EB07-39FC20E9B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295525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7" name="Line 31">
            <a:extLst>
              <a:ext uri="{FF2B5EF4-FFF2-40B4-BE49-F238E27FC236}">
                <a16:creationId xmlns:a16="http://schemas.microsoft.com/office/drawing/2014/main" id="{2900C3B2-9AB3-2221-A64A-9A7F7F5FC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20345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8" name="Line 32">
            <a:extLst>
              <a:ext uri="{FF2B5EF4-FFF2-40B4-BE49-F238E27FC236}">
                <a16:creationId xmlns:a16="http://schemas.microsoft.com/office/drawing/2014/main" id="{34EAE079-64A7-1AA3-35B4-ACCA6E248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111375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99" name="Line 33">
            <a:extLst>
              <a:ext uri="{FF2B5EF4-FFF2-40B4-BE49-F238E27FC236}">
                <a16:creationId xmlns:a16="http://schemas.microsoft.com/office/drawing/2014/main" id="{2831BD4C-65DB-D51B-E392-C5C52B22E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201930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0" name="Line 34">
            <a:extLst>
              <a:ext uri="{FF2B5EF4-FFF2-40B4-BE49-F238E27FC236}">
                <a16:creationId xmlns:a16="http://schemas.microsoft.com/office/drawing/2014/main" id="{085D6D3B-76B5-DE34-9D8B-549E5F512A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763" y="1927225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1" name="Line 35">
            <a:extLst>
              <a:ext uri="{FF2B5EF4-FFF2-40B4-BE49-F238E27FC236}">
                <a16:creationId xmlns:a16="http://schemas.microsoft.com/office/drawing/2014/main" id="{1A652A2C-C8F7-7293-587B-23AA46CE4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1914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2" name="Line 36">
            <a:extLst>
              <a:ext uri="{FF2B5EF4-FFF2-40B4-BE49-F238E27FC236}">
                <a16:creationId xmlns:a16="http://schemas.microsoft.com/office/drawing/2014/main" id="{FAA0BB6B-589B-F515-10B1-76A57A344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0838" y="1914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3" name="Line 37">
            <a:extLst>
              <a:ext uri="{FF2B5EF4-FFF2-40B4-BE49-F238E27FC236}">
                <a16:creationId xmlns:a16="http://schemas.microsoft.com/office/drawing/2014/main" id="{9421679B-03C4-3DF3-8194-B3F31B8D9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2913" y="1914525"/>
            <a:ext cx="47625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4" name="Line 38">
            <a:extLst>
              <a:ext uri="{FF2B5EF4-FFF2-40B4-BE49-F238E27FC236}">
                <a16:creationId xmlns:a16="http://schemas.microsoft.com/office/drawing/2014/main" id="{1E929B5C-C65D-602C-9E71-338631FE1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1914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5" name="Line 39">
            <a:extLst>
              <a:ext uri="{FF2B5EF4-FFF2-40B4-BE49-F238E27FC236}">
                <a16:creationId xmlns:a16="http://schemas.microsoft.com/office/drawing/2014/main" id="{56DC0044-2B91-2AA2-E681-983A287B2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1914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6" name="Line 40">
            <a:extLst>
              <a:ext uri="{FF2B5EF4-FFF2-40B4-BE49-F238E27FC236}">
                <a16:creationId xmlns:a16="http://schemas.microsoft.com/office/drawing/2014/main" id="{2B80B15B-21EA-4A7B-A5F4-C5C355050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725" y="1914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7" name="Line 41">
            <a:extLst>
              <a:ext uri="{FF2B5EF4-FFF2-40B4-BE49-F238E27FC236}">
                <a16:creationId xmlns:a16="http://schemas.microsoft.com/office/drawing/2014/main" id="{60018F54-BB06-EB32-AA2D-7C23DE7F9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1914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8" name="Line 42">
            <a:extLst>
              <a:ext uri="{FF2B5EF4-FFF2-40B4-BE49-F238E27FC236}">
                <a16:creationId xmlns:a16="http://schemas.microsoft.com/office/drawing/2014/main" id="{2A99071D-4CFD-9782-87BB-8C216A606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1914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09" name="Line 43">
            <a:extLst>
              <a:ext uri="{FF2B5EF4-FFF2-40B4-BE49-F238E27FC236}">
                <a16:creationId xmlns:a16="http://schemas.microsoft.com/office/drawing/2014/main" id="{2CBE6334-0638-D4BE-DBD3-B03297E0D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88" y="3887788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0" name="Line 44">
            <a:extLst>
              <a:ext uri="{FF2B5EF4-FFF2-40B4-BE49-F238E27FC236}">
                <a16:creationId xmlns:a16="http://schemas.microsoft.com/office/drawing/2014/main" id="{1FD90FF6-078E-9ECD-084E-99018A631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3763" y="3887788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1" name="Line 45">
            <a:extLst>
              <a:ext uri="{FF2B5EF4-FFF2-40B4-BE49-F238E27FC236}">
                <a16:creationId xmlns:a16="http://schemas.microsoft.com/office/drawing/2014/main" id="{1A61A541-A60E-E2C2-3F98-74635B177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38877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2" name="Line 46">
            <a:extLst>
              <a:ext uri="{FF2B5EF4-FFF2-40B4-BE49-F238E27FC236}">
                <a16:creationId xmlns:a16="http://schemas.microsoft.com/office/drawing/2014/main" id="{A7485C06-8924-F4BF-8E61-B9E45A715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38877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3" name="Line 47">
            <a:extLst>
              <a:ext uri="{FF2B5EF4-FFF2-40B4-BE49-F238E27FC236}">
                <a16:creationId xmlns:a16="http://schemas.microsoft.com/office/drawing/2014/main" id="{7C36A3C6-15E1-44B8-B083-D0659D521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575" y="38877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4" name="Line 48">
            <a:extLst>
              <a:ext uri="{FF2B5EF4-FFF2-40B4-BE49-F238E27FC236}">
                <a16:creationId xmlns:a16="http://schemas.microsoft.com/office/drawing/2014/main" id="{21B61D24-07D8-8B67-7F69-FBA1D4317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38877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5" name="Line 49">
            <a:extLst>
              <a:ext uri="{FF2B5EF4-FFF2-40B4-BE49-F238E27FC236}">
                <a16:creationId xmlns:a16="http://schemas.microsoft.com/office/drawing/2014/main" id="{0376DE30-23AF-A0FB-7C88-29DC568BC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5725" y="38877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6" name="Line 50">
            <a:extLst>
              <a:ext uri="{FF2B5EF4-FFF2-40B4-BE49-F238E27FC236}">
                <a16:creationId xmlns:a16="http://schemas.microsoft.com/office/drawing/2014/main" id="{A46D3F7A-3608-2A19-C44B-B3F29FBE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00" y="3887788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7" name="Line 51">
            <a:extLst>
              <a:ext uri="{FF2B5EF4-FFF2-40B4-BE49-F238E27FC236}">
                <a16:creationId xmlns:a16="http://schemas.microsoft.com/office/drawing/2014/main" id="{18C32655-5419-1F6F-E17D-993EADC39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388778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8" name="Line 52">
            <a:extLst>
              <a:ext uri="{FF2B5EF4-FFF2-40B4-BE49-F238E27FC236}">
                <a16:creationId xmlns:a16="http://schemas.microsoft.com/office/drawing/2014/main" id="{1FCFBA3F-8F9D-18B0-4757-EC9BD8278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397986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19" name="Line 53">
            <a:extLst>
              <a:ext uri="{FF2B5EF4-FFF2-40B4-BE49-F238E27FC236}">
                <a16:creationId xmlns:a16="http://schemas.microsoft.com/office/drawing/2014/main" id="{CFB0011D-3A92-8B4E-3475-88689BA3D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07193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0" name="Line 54">
            <a:extLst>
              <a:ext uri="{FF2B5EF4-FFF2-40B4-BE49-F238E27FC236}">
                <a16:creationId xmlns:a16="http://schemas.microsoft.com/office/drawing/2014/main" id="{02831FAD-30D6-5351-08F3-26E53C015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16560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1" name="Line 55">
            <a:extLst>
              <a:ext uri="{FF2B5EF4-FFF2-40B4-BE49-F238E27FC236}">
                <a16:creationId xmlns:a16="http://schemas.microsoft.com/office/drawing/2014/main" id="{A7D9DF83-829E-1843-D47B-9328CC013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257675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2" name="Line 56">
            <a:extLst>
              <a:ext uri="{FF2B5EF4-FFF2-40B4-BE49-F238E27FC236}">
                <a16:creationId xmlns:a16="http://schemas.microsoft.com/office/drawing/2014/main" id="{EEAD5A9D-1B9C-54CD-FCE3-BD33B6B9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34975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3" name="Line 57">
            <a:extLst>
              <a:ext uri="{FF2B5EF4-FFF2-40B4-BE49-F238E27FC236}">
                <a16:creationId xmlns:a16="http://schemas.microsoft.com/office/drawing/2014/main" id="{16EC639E-43D9-2A1F-A311-E43ECA226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441825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4" name="Line 58">
            <a:extLst>
              <a:ext uri="{FF2B5EF4-FFF2-40B4-BE49-F238E27FC236}">
                <a16:creationId xmlns:a16="http://schemas.microsoft.com/office/drawing/2014/main" id="{35BDFC52-46D9-7CB6-8A56-50496756E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53390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5" name="Line 59">
            <a:extLst>
              <a:ext uri="{FF2B5EF4-FFF2-40B4-BE49-F238E27FC236}">
                <a16:creationId xmlns:a16="http://schemas.microsoft.com/office/drawing/2014/main" id="{F5C7E896-22E1-5740-2979-D0DB14902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625975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6" name="Line 60">
            <a:extLst>
              <a:ext uri="{FF2B5EF4-FFF2-40B4-BE49-F238E27FC236}">
                <a16:creationId xmlns:a16="http://schemas.microsoft.com/office/drawing/2014/main" id="{B6B7E283-4453-1EE2-1CE6-2DF7128F0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718050"/>
            <a:ext cx="0" cy="46038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7" name="Line 61">
            <a:extLst>
              <a:ext uri="{FF2B5EF4-FFF2-40B4-BE49-F238E27FC236}">
                <a16:creationId xmlns:a16="http://schemas.microsoft.com/office/drawing/2014/main" id="{DBBB43FB-EA66-2290-062A-40BF52005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810125"/>
            <a:ext cx="0" cy="47625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8" name="Line 62">
            <a:extLst>
              <a:ext uri="{FF2B5EF4-FFF2-40B4-BE49-F238E27FC236}">
                <a16:creationId xmlns:a16="http://schemas.microsoft.com/office/drawing/2014/main" id="{4188E078-8EC7-075D-1983-480950650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90378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29" name="Line 63">
            <a:extLst>
              <a:ext uri="{FF2B5EF4-FFF2-40B4-BE49-F238E27FC236}">
                <a16:creationId xmlns:a16="http://schemas.microsoft.com/office/drawing/2014/main" id="{0212DCA6-52B3-715A-49DF-FAB2998AA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499586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0" name="Line 64">
            <a:extLst>
              <a:ext uri="{FF2B5EF4-FFF2-40B4-BE49-F238E27FC236}">
                <a16:creationId xmlns:a16="http://schemas.microsoft.com/office/drawing/2014/main" id="{A302248D-5E21-4469-7E59-D60EA75C8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5087938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1" name="Line 65">
            <a:extLst>
              <a:ext uri="{FF2B5EF4-FFF2-40B4-BE49-F238E27FC236}">
                <a16:creationId xmlns:a16="http://schemas.microsoft.com/office/drawing/2014/main" id="{D58FD5AF-2DDB-EF08-AE02-FE17666C9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5180013"/>
            <a:ext cx="0" cy="46037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2" name="Line 66">
            <a:extLst>
              <a:ext uri="{FF2B5EF4-FFF2-40B4-BE49-F238E27FC236}">
                <a16:creationId xmlns:a16="http://schemas.microsoft.com/office/drawing/2014/main" id="{1ABE51D2-8B4C-3482-E0D9-35F8BC262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8763" y="5237163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3" name="Line 67">
            <a:extLst>
              <a:ext uri="{FF2B5EF4-FFF2-40B4-BE49-F238E27FC236}">
                <a16:creationId xmlns:a16="http://schemas.microsoft.com/office/drawing/2014/main" id="{191DB39C-83D0-A9ED-C159-55BE7D9F7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0838" y="5237163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4" name="Line 68">
            <a:extLst>
              <a:ext uri="{FF2B5EF4-FFF2-40B4-BE49-F238E27FC236}">
                <a16:creationId xmlns:a16="http://schemas.microsoft.com/office/drawing/2014/main" id="{461EDD4E-C0CB-5442-D296-7CBDC5057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2913" y="5237163"/>
            <a:ext cx="47625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5" name="Line 69">
            <a:extLst>
              <a:ext uri="{FF2B5EF4-FFF2-40B4-BE49-F238E27FC236}">
                <a16:creationId xmlns:a16="http://schemas.microsoft.com/office/drawing/2014/main" id="{7369E422-49BF-BAEF-CE3F-4396C4AC9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5237163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6" name="Line 70">
            <a:extLst>
              <a:ext uri="{FF2B5EF4-FFF2-40B4-BE49-F238E27FC236}">
                <a16:creationId xmlns:a16="http://schemas.microsoft.com/office/drawing/2014/main" id="{98A37FBE-42B4-16DC-9078-6A3A13778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5237163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7" name="Line 71">
            <a:extLst>
              <a:ext uri="{FF2B5EF4-FFF2-40B4-BE49-F238E27FC236}">
                <a16:creationId xmlns:a16="http://schemas.microsoft.com/office/drawing/2014/main" id="{89D285BB-D000-8DA6-697D-ABDC8EF53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725" y="5237163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8" name="Line 72">
            <a:extLst>
              <a:ext uri="{FF2B5EF4-FFF2-40B4-BE49-F238E27FC236}">
                <a16:creationId xmlns:a16="http://schemas.microsoft.com/office/drawing/2014/main" id="{EF3F5DA5-9A2A-846B-58F2-1188F2FF4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5237163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39" name="Line 73">
            <a:extLst>
              <a:ext uri="{FF2B5EF4-FFF2-40B4-BE49-F238E27FC236}">
                <a16:creationId xmlns:a16="http://schemas.microsoft.com/office/drawing/2014/main" id="{AAB289EC-779D-EEA3-2FD8-97F8CA5EF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5237163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0" name="Line 74">
            <a:extLst>
              <a:ext uri="{FF2B5EF4-FFF2-40B4-BE49-F238E27FC236}">
                <a16:creationId xmlns:a16="http://schemas.microsoft.com/office/drawing/2014/main" id="{C6C94EFA-649D-E393-24A6-04A9F174D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88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1" name="Line 75">
            <a:extLst>
              <a:ext uri="{FF2B5EF4-FFF2-40B4-BE49-F238E27FC236}">
                <a16:creationId xmlns:a16="http://schemas.microsoft.com/office/drawing/2014/main" id="{48256EC7-551B-FD66-03E4-00553B336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3763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2" name="Line 76">
            <a:extLst>
              <a:ext uri="{FF2B5EF4-FFF2-40B4-BE49-F238E27FC236}">
                <a16:creationId xmlns:a16="http://schemas.microsoft.com/office/drawing/2014/main" id="{84EC6F47-D9CB-1EC1-7AE8-287755CF8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3565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3" name="Line 77">
            <a:extLst>
              <a:ext uri="{FF2B5EF4-FFF2-40B4-BE49-F238E27FC236}">
                <a16:creationId xmlns:a16="http://schemas.microsoft.com/office/drawing/2014/main" id="{5A0A264F-DEA1-3D16-66BB-7651995E3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3565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4" name="Line 78">
            <a:extLst>
              <a:ext uri="{FF2B5EF4-FFF2-40B4-BE49-F238E27FC236}">
                <a16:creationId xmlns:a16="http://schemas.microsoft.com/office/drawing/2014/main" id="{909E9C8A-223D-6A1E-D723-390CED369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575" y="3565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5" name="Line 79">
            <a:extLst>
              <a:ext uri="{FF2B5EF4-FFF2-40B4-BE49-F238E27FC236}">
                <a16:creationId xmlns:a16="http://schemas.microsoft.com/office/drawing/2014/main" id="{652140F9-993E-EB0B-4C2D-EA630DCF7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3565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6" name="Line 80">
            <a:extLst>
              <a:ext uri="{FF2B5EF4-FFF2-40B4-BE49-F238E27FC236}">
                <a16:creationId xmlns:a16="http://schemas.microsoft.com/office/drawing/2014/main" id="{C828B128-1140-8D5D-C35D-3F9E2BD13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5725" y="3565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7" name="Line 81">
            <a:extLst>
              <a:ext uri="{FF2B5EF4-FFF2-40B4-BE49-F238E27FC236}">
                <a16:creationId xmlns:a16="http://schemas.microsoft.com/office/drawing/2014/main" id="{39FC3105-D594-1E64-E17A-8A1FB7B8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00" y="3565525"/>
            <a:ext cx="46038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8" name="Line 82">
            <a:extLst>
              <a:ext uri="{FF2B5EF4-FFF2-40B4-BE49-F238E27FC236}">
                <a16:creationId xmlns:a16="http://schemas.microsoft.com/office/drawing/2014/main" id="{01DC7317-297D-7BA2-981B-4A53E658F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565525"/>
            <a:ext cx="47625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49" name="Line 83">
            <a:extLst>
              <a:ext uri="{FF2B5EF4-FFF2-40B4-BE49-F238E27FC236}">
                <a16:creationId xmlns:a16="http://schemas.microsoft.com/office/drawing/2014/main" id="{6F63389A-9E1E-3D14-008E-2CD99186D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3538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0" name="Line 84">
            <a:extLst>
              <a:ext uri="{FF2B5EF4-FFF2-40B4-BE49-F238E27FC236}">
                <a16:creationId xmlns:a16="http://schemas.microsoft.com/office/drawing/2014/main" id="{F384383D-EEC9-70A3-375E-589380B6E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3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1" name="Line 85">
            <a:extLst>
              <a:ext uri="{FF2B5EF4-FFF2-40B4-BE49-F238E27FC236}">
                <a16:creationId xmlns:a16="http://schemas.microsoft.com/office/drawing/2014/main" id="{F391FA3E-2698-B9D4-6724-7815EE73B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2" name="Line 86">
            <a:extLst>
              <a:ext uri="{FF2B5EF4-FFF2-40B4-BE49-F238E27FC236}">
                <a16:creationId xmlns:a16="http://schemas.microsoft.com/office/drawing/2014/main" id="{7C48F406-0D5F-C942-711E-B86B868FC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9763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3" name="Line 87">
            <a:extLst>
              <a:ext uri="{FF2B5EF4-FFF2-40B4-BE49-F238E27FC236}">
                <a16:creationId xmlns:a16="http://schemas.microsoft.com/office/drawing/2014/main" id="{6A15CF68-C01A-5457-59D3-02B94EC5A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4" name="Line 88">
            <a:extLst>
              <a:ext uri="{FF2B5EF4-FFF2-40B4-BE49-F238E27FC236}">
                <a16:creationId xmlns:a16="http://schemas.microsoft.com/office/drawing/2014/main" id="{DABC6566-456C-0194-E223-72A3E181F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913" y="3565525"/>
            <a:ext cx="46037" cy="0"/>
          </a:xfrm>
          <a:prstGeom prst="line">
            <a:avLst/>
          </a:prstGeom>
          <a:noFill/>
          <a:ln w="253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5" name="Line 89">
            <a:extLst>
              <a:ext uri="{FF2B5EF4-FFF2-40B4-BE49-F238E27FC236}">
                <a16:creationId xmlns:a16="http://schemas.microsoft.com/office/drawing/2014/main" id="{08CDF1BC-C8E1-7A8C-E168-37E5E3229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9950" y="3565525"/>
            <a:ext cx="93663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56" name="Rectangle 90">
            <a:extLst>
              <a:ext uri="{FF2B5EF4-FFF2-40B4-BE49-F238E27FC236}">
                <a16:creationId xmlns:a16="http://schemas.microsoft.com/office/drawing/2014/main" id="{51BFE264-822B-7E76-8FAF-1EBC3C8FD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3182938"/>
            <a:ext cx="132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Bloco de </a:t>
            </a:r>
            <a:br>
              <a:rPr lang="en-US" altLang="pt-BR" sz="2000">
                <a:solidFill>
                  <a:srgbClr val="000000"/>
                </a:solidFill>
              </a:rPr>
            </a:br>
            <a:r>
              <a:rPr lang="en-US" altLang="pt-BR" sz="2000">
                <a:solidFill>
                  <a:srgbClr val="000000"/>
                </a:solidFill>
              </a:rPr>
              <a:t>Controle</a:t>
            </a:r>
          </a:p>
        </p:txBody>
      </p:sp>
      <p:sp>
        <p:nvSpPr>
          <p:cNvPr id="32857" name="Rectangle 91">
            <a:extLst>
              <a:ext uri="{FF2B5EF4-FFF2-40B4-BE49-F238E27FC236}">
                <a16:creationId xmlns:a16="http://schemas.microsoft.com/office/drawing/2014/main" id="{325F4801-CEFC-53E5-85AA-EC175E4C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1538288"/>
            <a:ext cx="1611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Memória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Dados</a:t>
            </a:r>
          </a:p>
        </p:txBody>
      </p:sp>
      <p:sp>
        <p:nvSpPr>
          <p:cNvPr id="32858" name="Rectangle 92">
            <a:extLst>
              <a:ext uri="{FF2B5EF4-FFF2-40B4-BE49-F238E27FC236}">
                <a16:creationId xmlns:a16="http://schemas.microsoft.com/office/drawing/2014/main" id="{692249B3-6703-7FFB-7489-058EF4F6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5038725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Entrada/Sa</a:t>
            </a:r>
            <a:r>
              <a:rPr lang="pt-BR" altLang="pt-BR" sz="2000">
                <a:solidFill>
                  <a:srgbClr val="000000"/>
                </a:solidFill>
              </a:rPr>
              <a:t>í</a:t>
            </a:r>
            <a:r>
              <a:rPr lang="en-US" altLang="pt-BR" sz="2000">
                <a:solidFill>
                  <a:srgbClr val="000000"/>
                </a:solidFill>
              </a:rPr>
              <a:t>da</a:t>
            </a:r>
          </a:p>
        </p:txBody>
      </p:sp>
      <p:sp>
        <p:nvSpPr>
          <p:cNvPr id="32859" name="Freeform 93">
            <a:extLst>
              <a:ext uri="{FF2B5EF4-FFF2-40B4-BE49-F238E27FC236}">
                <a16:creationId xmlns:a16="http://schemas.microsoft.com/office/drawing/2014/main" id="{DE0E2F40-C97A-C141-E86C-29C384ACABEA}"/>
              </a:ext>
            </a:extLst>
          </p:cNvPr>
          <p:cNvSpPr>
            <a:spLocks/>
          </p:cNvSpPr>
          <p:nvPr/>
        </p:nvSpPr>
        <p:spPr bwMode="auto">
          <a:xfrm>
            <a:off x="2349500" y="4106863"/>
            <a:ext cx="106363" cy="163512"/>
          </a:xfrm>
          <a:custGeom>
            <a:avLst/>
            <a:gdLst>
              <a:gd name="T0" fmla="*/ 2147483646 w 67"/>
              <a:gd name="T1" fmla="*/ 2147483646 h 103"/>
              <a:gd name="T2" fmla="*/ 2147483646 w 67"/>
              <a:gd name="T3" fmla="*/ 2147483646 h 103"/>
              <a:gd name="T4" fmla="*/ 2147483646 w 67"/>
              <a:gd name="T5" fmla="*/ 0 h 103"/>
              <a:gd name="T6" fmla="*/ 0 w 67"/>
              <a:gd name="T7" fmla="*/ 2147483646 h 103"/>
              <a:gd name="T8" fmla="*/ 2147483646 w 67"/>
              <a:gd name="T9" fmla="*/ 2147483646 h 103"/>
              <a:gd name="T10" fmla="*/ 2147483646 w 67"/>
              <a:gd name="T11" fmla="*/ 2147483646 h 1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103"/>
              <a:gd name="T20" fmla="*/ 67 w 67"/>
              <a:gd name="T21" fmla="*/ 103 h 1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103">
                <a:moveTo>
                  <a:pt x="37" y="80"/>
                </a:moveTo>
                <a:lnTo>
                  <a:pt x="66" y="102"/>
                </a:lnTo>
                <a:lnTo>
                  <a:pt x="37" y="0"/>
                </a:lnTo>
                <a:lnTo>
                  <a:pt x="0" y="102"/>
                </a:lnTo>
                <a:lnTo>
                  <a:pt x="29" y="87"/>
                </a:lnTo>
                <a:lnTo>
                  <a:pt x="37" y="80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0" name="Freeform 94">
            <a:extLst>
              <a:ext uri="{FF2B5EF4-FFF2-40B4-BE49-F238E27FC236}">
                <a16:creationId xmlns:a16="http://schemas.microsoft.com/office/drawing/2014/main" id="{8368AC7A-E586-F563-8F1E-E1AA07BAA610}"/>
              </a:ext>
            </a:extLst>
          </p:cNvPr>
          <p:cNvSpPr>
            <a:spLocks/>
          </p:cNvSpPr>
          <p:nvPr/>
        </p:nvSpPr>
        <p:spPr bwMode="auto">
          <a:xfrm>
            <a:off x="5661025" y="2884488"/>
            <a:ext cx="106363" cy="174625"/>
          </a:xfrm>
          <a:custGeom>
            <a:avLst/>
            <a:gdLst>
              <a:gd name="T0" fmla="*/ 2147483646 w 67"/>
              <a:gd name="T1" fmla="*/ 2147483646 h 110"/>
              <a:gd name="T2" fmla="*/ 2147483646 w 67"/>
              <a:gd name="T3" fmla="*/ 0 h 110"/>
              <a:gd name="T4" fmla="*/ 2147483646 w 67"/>
              <a:gd name="T5" fmla="*/ 2147483646 h 110"/>
              <a:gd name="T6" fmla="*/ 0 w 67"/>
              <a:gd name="T7" fmla="*/ 0 h 110"/>
              <a:gd name="T8" fmla="*/ 2147483646 w 67"/>
              <a:gd name="T9" fmla="*/ 2147483646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10"/>
              <a:gd name="T17" fmla="*/ 67 w 6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10">
                <a:moveTo>
                  <a:pt x="29" y="22"/>
                </a:moveTo>
                <a:lnTo>
                  <a:pt x="66" y="0"/>
                </a:lnTo>
                <a:lnTo>
                  <a:pt x="29" y="109"/>
                </a:lnTo>
                <a:lnTo>
                  <a:pt x="0" y="0"/>
                </a:lnTo>
                <a:lnTo>
                  <a:pt x="29" y="22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1" name="Freeform 95">
            <a:extLst>
              <a:ext uri="{FF2B5EF4-FFF2-40B4-BE49-F238E27FC236}">
                <a16:creationId xmlns:a16="http://schemas.microsoft.com/office/drawing/2014/main" id="{1507E09A-97A0-7675-9124-474BFA037533}"/>
              </a:ext>
            </a:extLst>
          </p:cNvPr>
          <p:cNvSpPr>
            <a:spLocks/>
          </p:cNvSpPr>
          <p:nvPr/>
        </p:nvSpPr>
        <p:spPr bwMode="auto">
          <a:xfrm>
            <a:off x="5661025" y="4545013"/>
            <a:ext cx="106363" cy="174625"/>
          </a:xfrm>
          <a:custGeom>
            <a:avLst/>
            <a:gdLst>
              <a:gd name="T0" fmla="*/ 2147483646 w 67"/>
              <a:gd name="T1" fmla="*/ 2147483646 h 110"/>
              <a:gd name="T2" fmla="*/ 2147483646 w 67"/>
              <a:gd name="T3" fmla="*/ 0 h 110"/>
              <a:gd name="T4" fmla="*/ 2147483646 w 67"/>
              <a:gd name="T5" fmla="*/ 2147483646 h 110"/>
              <a:gd name="T6" fmla="*/ 0 w 67"/>
              <a:gd name="T7" fmla="*/ 0 h 110"/>
              <a:gd name="T8" fmla="*/ 2147483646 w 67"/>
              <a:gd name="T9" fmla="*/ 2147483646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10"/>
              <a:gd name="T17" fmla="*/ 67 w 6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10">
                <a:moveTo>
                  <a:pt x="29" y="22"/>
                </a:moveTo>
                <a:lnTo>
                  <a:pt x="66" y="0"/>
                </a:lnTo>
                <a:lnTo>
                  <a:pt x="29" y="109"/>
                </a:lnTo>
                <a:lnTo>
                  <a:pt x="0" y="0"/>
                </a:lnTo>
                <a:lnTo>
                  <a:pt x="29" y="22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2" name="Freeform 96">
            <a:extLst>
              <a:ext uri="{FF2B5EF4-FFF2-40B4-BE49-F238E27FC236}">
                <a16:creationId xmlns:a16="http://schemas.microsoft.com/office/drawing/2014/main" id="{0DFDF54E-E3AD-807C-3CCF-073743960CD9}"/>
              </a:ext>
            </a:extLst>
          </p:cNvPr>
          <p:cNvSpPr>
            <a:spLocks/>
          </p:cNvSpPr>
          <p:nvPr/>
        </p:nvSpPr>
        <p:spPr bwMode="auto">
          <a:xfrm>
            <a:off x="4622800" y="1881188"/>
            <a:ext cx="163513" cy="104775"/>
          </a:xfrm>
          <a:custGeom>
            <a:avLst/>
            <a:gdLst>
              <a:gd name="T0" fmla="*/ 2147483646 w 103"/>
              <a:gd name="T1" fmla="*/ 2147483646 h 66"/>
              <a:gd name="T2" fmla="*/ 0 w 103"/>
              <a:gd name="T3" fmla="*/ 0 h 66"/>
              <a:gd name="T4" fmla="*/ 2147483646 w 103"/>
              <a:gd name="T5" fmla="*/ 2147483646 h 66"/>
              <a:gd name="T6" fmla="*/ 0 w 103"/>
              <a:gd name="T7" fmla="*/ 2147483646 h 66"/>
              <a:gd name="T8" fmla="*/ 2147483646 w 103"/>
              <a:gd name="T9" fmla="*/ 2147483646 h 66"/>
              <a:gd name="T10" fmla="*/ 2147483646 w 103"/>
              <a:gd name="T11" fmla="*/ 2147483646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66"/>
              <a:gd name="T20" fmla="*/ 103 w 103"/>
              <a:gd name="T21" fmla="*/ 66 h 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66">
                <a:moveTo>
                  <a:pt x="22" y="29"/>
                </a:moveTo>
                <a:lnTo>
                  <a:pt x="0" y="0"/>
                </a:lnTo>
                <a:lnTo>
                  <a:pt x="102" y="29"/>
                </a:lnTo>
                <a:lnTo>
                  <a:pt x="0" y="65"/>
                </a:lnTo>
                <a:lnTo>
                  <a:pt x="15" y="29"/>
                </a:lnTo>
                <a:lnTo>
                  <a:pt x="22" y="29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3" name="Freeform 97">
            <a:extLst>
              <a:ext uri="{FF2B5EF4-FFF2-40B4-BE49-F238E27FC236}">
                <a16:creationId xmlns:a16="http://schemas.microsoft.com/office/drawing/2014/main" id="{CBE7695B-9AA8-0124-3C18-793B369C53F0}"/>
              </a:ext>
            </a:extLst>
          </p:cNvPr>
          <p:cNvSpPr>
            <a:spLocks/>
          </p:cNvSpPr>
          <p:nvPr/>
        </p:nvSpPr>
        <p:spPr bwMode="auto">
          <a:xfrm>
            <a:off x="4622800" y="3506788"/>
            <a:ext cx="163513" cy="117475"/>
          </a:xfrm>
          <a:custGeom>
            <a:avLst/>
            <a:gdLst>
              <a:gd name="T0" fmla="*/ 2147483646 w 103"/>
              <a:gd name="T1" fmla="*/ 2147483646 h 74"/>
              <a:gd name="T2" fmla="*/ 0 w 103"/>
              <a:gd name="T3" fmla="*/ 0 h 74"/>
              <a:gd name="T4" fmla="*/ 2147483646 w 103"/>
              <a:gd name="T5" fmla="*/ 2147483646 h 74"/>
              <a:gd name="T6" fmla="*/ 0 w 103"/>
              <a:gd name="T7" fmla="*/ 2147483646 h 74"/>
              <a:gd name="T8" fmla="*/ 2147483646 w 103"/>
              <a:gd name="T9" fmla="*/ 2147483646 h 74"/>
              <a:gd name="T10" fmla="*/ 2147483646 w 103"/>
              <a:gd name="T11" fmla="*/ 2147483646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74"/>
              <a:gd name="T20" fmla="*/ 103 w 103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74">
                <a:moveTo>
                  <a:pt x="22" y="37"/>
                </a:moveTo>
                <a:lnTo>
                  <a:pt x="0" y="0"/>
                </a:lnTo>
                <a:lnTo>
                  <a:pt x="102" y="37"/>
                </a:lnTo>
                <a:lnTo>
                  <a:pt x="0" y="73"/>
                </a:lnTo>
                <a:lnTo>
                  <a:pt x="15" y="37"/>
                </a:lnTo>
                <a:lnTo>
                  <a:pt x="22" y="37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4" name="Freeform 98">
            <a:extLst>
              <a:ext uri="{FF2B5EF4-FFF2-40B4-BE49-F238E27FC236}">
                <a16:creationId xmlns:a16="http://schemas.microsoft.com/office/drawing/2014/main" id="{C23E9245-C4C7-25A0-5409-09127F1F6140}"/>
              </a:ext>
            </a:extLst>
          </p:cNvPr>
          <p:cNvSpPr>
            <a:spLocks/>
          </p:cNvSpPr>
          <p:nvPr/>
        </p:nvSpPr>
        <p:spPr bwMode="auto">
          <a:xfrm>
            <a:off x="4600575" y="5168900"/>
            <a:ext cx="174625" cy="115888"/>
          </a:xfrm>
          <a:custGeom>
            <a:avLst/>
            <a:gdLst>
              <a:gd name="T0" fmla="*/ 2147483646 w 110"/>
              <a:gd name="T1" fmla="*/ 2147483646 h 73"/>
              <a:gd name="T2" fmla="*/ 0 w 110"/>
              <a:gd name="T3" fmla="*/ 0 h 73"/>
              <a:gd name="T4" fmla="*/ 2147483646 w 110"/>
              <a:gd name="T5" fmla="*/ 2147483646 h 73"/>
              <a:gd name="T6" fmla="*/ 0 w 110"/>
              <a:gd name="T7" fmla="*/ 2147483646 h 73"/>
              <a:gd name="T8" fmla="*/ 2147483646 w 110"/>
              <a:gd name="T9" fmla="*/ 2147483646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73"/>
              <a:gd name="T17" fmla="*/ 110 w 11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73">
                <a:moveTo>
                  <a:pt x="21" y="36"/>
                </a:moveTo>
                <a:lnTo>
                  <a:pt x="0" y="0"/>
                </a:lnTo>
                <a:lnTo>
                  <a:pt x="109" y="36"/>
                </a:lnTo>
                <a:lnTo>
                  <a:pt x="0" y="72"/>
                </a:lnTo>
                <a:lnTo>
                  <a:pt x="21" y="36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5" name="Freeform 99">
            <a:extLst>
              <a:ext uri="{FF2B5EF4-FFF2-40B4-BE49-F238E27FC236}">
                <a16:creationId xmlns:a16="http://schemas.microsoft.com/office/drawing/2014/main" id="{EBF08288-83BA-1CC7-DA56-317B8F845775}"/>
              </a:ext>
            </a:extLst>
          </p:cNvPr>
          <p:cNvSpPr>
            <a:spLocks/>
          </p:cNvSpPr>
          <p:nvPr/>
        </p:nvSpPr>
        <p:spPr bwMode="auto">
          <a:xfrm>
            <a:off x="5661025" y="2433638"/>
            <a:ext cx="106363" cy="174625"/>
          </a:xfrm>
          <a:custGeom>
            <a:avLst/>
            <a:gdLst>
              <a:gd name="T0" fmla="*/ 2147483646 w 67"/>
              <a:gd name="T1" fmla="*/ 2147483646 h 110"/>
              <a:gd name="T2" fmla="*/ 2147483646 w 67"/>
              <a:gd name="T3" fmla="*/ 2147483646 h 110"/>
              <a:gd name="T4" fmla="*/ 2147483646 w 67"/>
              <a:gd name="T5" fmla="*/ 0 h 110"/>
              <a:gd name="T6" fmla="*/ 0 w 67"/>
              <a:gd name="T7" fmla="*/ 2147483646 h 110"/>
              <a:gd name="T8" fmla="*/ 2147483646 w 67"/>
              <a:gd name="T9" fmla="*/ 2147483646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10"/>
              <a:gd name="T17" fmla="*/ 67 w 6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10">
                <a:moveTo>
                  <a:pt x="37" y="88"/>
                </a:moveTo>
                <a:lnTo>
                  <a:pt x="66" y="109"/>
                </a:lnTo>
                <a:lnTo>
                  <a:pt x="37" y="0"/>
                </a:lnTo>
                <a:lnTo>
                  <a:pt x="0" y="109"/>
                </a:lnTo>
                <a:lnTo>
                  <a:pt x="37" y="88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6" name="Freeform 100">
            <a:extLst>
              <a:ext uri="{FF2B5EF4-FFF2-40B4-BE49-F238E27FC236}">
                <a16:creationId xmlns:a16="http://schemas.microsoft.com/office/drawing/2014/main" id="{5865F002-2FD9-3F51-DBEE-2AAA68150D00}"/>
              </a:ext>
            </a:extLst>
          </p:cNvPr>
          <p:cNvSpPr>
            <a:spLocks/>
          </p:cNvSpPr>
          <p:nvPr/>
        </p:nvSpPr>
        <p:spPr bwMode="auto">
          <a:xfrm>
            <a:off x="5661025" y="4095750"/>
            <a:ext cx="106363" cy="174625"/>
          </a:xfrm>
          <a:custGeom>
            <a:avLst/>
            <a:gdLst>
              <a:gd name="T0" fmla="*/ 2147483646 w 67"/>
              <a:gd name="T1" fmla="*/ 2147483646 h 110"/>
              <a:gd name="T2" fmla="*/ 2147483646 w 67"/>
              <a:gd name="T3" fmla="*/ 2147483646 h 110"/>
              <a:gd name="T4" fmla="*/ 2147483646 w 67"/>
              <a:gd name="T5" fmla="*/ 0 h 110"/>
              <a:gd name="T6" fmla="*/ 0 w 67"/>
              <a:gd name="T7" fmla="*/ 2147483646 h 110"/>
              <a:gd name="T8" fmla="*/ 2147483646 w 67"/>
              <a:gd name="T9" fmla="*/ 2147483646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10"/>
              <a:gd name="T17" fmla="*/ 67 w 6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10">
                <a:moveTo>
                  <a:pt x="37" y="87"/>
                </a:moveTo>
                <a:lnTo>
                  <a:pt x="66" y="109"/>
                </a:lnTo>
                <a:lnTo>
                  <a:pt x="37" y="0"/>
                </a:lnTo>
                <a:lnTo>
                  <a:pt x="0" y="109"/>
                </a:lnTo>
                <a:lnTo>
                  <a:pt x="37" y="87"/>
                </a:lnTo>
              </a:path>
            </a:pathLst>
          </a:custGeom>
          <a:solidFill>
            <a:srgbClr val="0000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867" name="Line 101">
            <a:extLst>
              <a:ext uri="{FF2B5EF4-FFF2-40B4-BE49-F238E27FC236}">
                <a16:creationId xmlns:a16="http://schemas.microsoft.com/office/drawing/2014/main" id="{53360AA4-ECFB-92E4-2EFF-9772BDA45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238" y="4095750"/>
            <a:ext cx="0" cy="6223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868" name="Rectangle 102">
            <a:extLst>
              <a:ext uri="{FF2B5EF4-FFF2-40B4-BE49-F238E27FC236}">
                <a16:creationId xmlns:a16="http://schemas.microsoft.com/office/drawing/2014/main" id="{F890A0F9-4E2C-E004-FABA-6D79BBA1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287713"/>
            <a:ext cx="132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Bloco de </a:t>
            </a:r>
            <a:br>
              <a:rPr lang="en-US" altLang="pt-BR" sz="2000">
                <a:solidFill>
                  <a:srgbClr val="000000"/>
                </a:solidFill>
              </a:rPr>
            </a:br>
            <a:r>
              <a:rPr lang="en-US" altLang="pt-BR" sz="2000">
                <a:solidFill>
                  <a:srgbClr val="000000"/>
                </a:solidFill>
              </a:rPr>
              <a:t>Dados</a:t>
            </a:r>
          </a:p>
        </p:txBody>
      </p:sp>
      <p:sp>
        <p:nvSpPr>
          <p:cNvPr id="32869" name="Rectangle 103">
            <a:extLst>
              <a:ext uri="{FF2B5EF4-FFF2-40B4-BE49-F238E27FC236}">
                <a16:creationId xmlns:a16="http://schemas.microsoft.com/office/drawing/2014/main" id="{5B301E88-5D9F-FDDF-97E8-8E1DB919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4891088"/>
            <a:ext cx="1608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Memória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>
                <a:solidFill>
                  <a:srgbClr val="000000"/>
                </a:solidFill>
              </a:rPr>
              <a:t>Programa</a:t>
            </a:r>
          </a:p>
        </p:txBody>
      </p:sp>
      <p:sp>
        <p:nvSpPr>
          <p:cNvPr id="32870" name="Rectangle 104">
            <a:extLst>
              <a:ext uri="{FF2B5EF4-FFF2-40B4-BE49-F238E27FC236}">
                <a16:creationId xmlns:a16="http://schemas.microsoft.com/office/drawing/2014/main" id="{364A9A35-E52B-DD39-5ADE-B4A7BA75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749550"/>
            <a:ext cx="6311900" cy="18161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32871" name="Rectangle 105">
            <a:extLst>
              <a:ext uri="{FF2B5EF4-FFF2-40B4-BE49-F238E27FC236}">
                <a16:creationId xmlns:a16="http://schemas.microsoft.com/office/drawing/2014/main" id="{C4187E5A-69EE-366C-AAD2-633BE5F0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23463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b="0">
                <a:latin typeface="Arial Black" panose="020B0A04020102020204" pitchFamily="34" charset="0"/>
              </a:rPr>
              <a:t>CPU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80F35C6-4706-00C1-532A-3BA09B949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8077200" cy="595312"/>
          </a:xfrm>
        </p:spPr>
        <p:txBody>
          <a:bodyPr/>
          <a:lstStyle/>
          <a:p>
            <a:r>
              <a:rPr lang="pt-BR" altLang="pt-BR" sz="2400" dirty="0"/>
              <a:t>3 – Modelos de Organização: von Neumann e Harvard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82F30B4-2AC4-49AA-031C-7D9CE4AA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114425"/>
            <a:ext cx="82010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Existem modelos gerais que estabelecem as formas de implementação da máquina computador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Classificação de organizações de computadores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chemeClr val="accent2"/>
                </a:solidFill>
              </a:rPr>
              <a:t>Modelo von Neumann</a:t>
            </a:r>
            <a:r>
              <a:rPr lang="pt-BR" altLang="pt-BR" sz="2000" b="0" dirty="0"/>
              <a:t> – dados e programas compartilham um meio de armazenamento único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1800" b="0" dirty="0"/>
              <a:t>Mais simples, menos restritivo, menos eficiente – dados e programas misturados permitem ao programador facilmente intercambiar a semântica de dados e programas ao longo do tempo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chemeClr val="accent2"/>
                </a:solidFill>
              </a:rPr>
              <a:t>Modelo Harvard</a:t>
            </a:r>
            <a:r>
              <a:rPr lang="pt-BR" altLang="pt-BR" sz="2000" b="0" dirty="0"/>
              <a:t> – dados e programas mantidos em meios de armazenamento distintos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1800" b="0" dirty="0"/>
              <a:t>Mais propenso a fomentar paralelismo, mais caro, mais complexo – dados e programas separados permitem que ambos sejam facilmente tratados em paralelo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417A7FA-2F34-8751-FD55-23C1466A4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04788"/>
            <a:ext cx="8077200" cy="785812"/>
          </a:xfrm>
        </p:spPr>
        <p:txBody>
          <a:bodyPr/>
          <a:lstStyle/>
          <a:p>
            <a:pPr algn="ctr"/>
            <a:r>
              <a:rPr lang="en-US" altLang="pt-BR" sz="2400" dirty="0"/>
              <a:t>3 - Interface CPU-</a:t>
            </a:r>
            <a:r>
              <a:rPr lang="en-US" altLang="pt-BR" sz="2400" dirty="0" err="1"/>
              <a:t>Memória</a:t>
            </a:r>
            <a:r>
              <a:rPr lang="en-US" altLang="pt-BR" sz="2400" dirty="0"/>
              <a:t> </a:t>
            </a:r>
            <a:br>
              <a:rPr lang="en-US" altLang="pt-BR" sz="2400" dirty="0"/>
            </a:br>
            <a:r>
              <a:rPr lang="en-US" altLang="pt-BR" sz="2400" dirty="0" err="1"/>
              <a:t>Busca-Decodificação-Execução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Instrução</a:t>
            </a:r>
            <a:r>
              <a:rPr lang="en-US" altLang="pt-BR" sz="2400" dirty="0"/>
              <a:t> (MIPS)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145636C-2ABB-995A-5DE1-04A6CF903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3638"/>
            <a:ext cx="2209800" cy="3581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>
              <a:defRPr/>
            </a:pPr>
            <a:r>
              <a:rPr lang="pt-BR" b="0" dirty="0">
                <a:solidFill>
                  <a:schemeClr val="tx1"/>
                </a:solidFill>
                <a:latin typeface="+mj-lt"/>
              </a:rPr>
              <a:t>Memória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0212D51-10DB-7327-D7CB-51ED4338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11513"/>
            <a:ext cx="2286000" cy="27432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b"/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CPU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19D3C98-BC29-90DB-CDB0-787142BE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5163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pt-BR" sz="2400" b="0">
                <a:latin typeface="+mj-lt"/>
              </a:rPr>
              <a:t>PC</a:t>
            </a:r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EB0736A9-CEAD-5CC3-4867-15904A7F56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652838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7C31B2AD-399D-4107-1928-BA3A2E7A9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4838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2C99FDEE-8B47-9D27-568B-5BD3C246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160713"/>
            <a:ext cx="1281113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address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5E9FE482-99B1-2A13-95D5-B291FE332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922713"/>
            <a:ext cx="782637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6CF0F88A-A932-1330-7475-5D886ED8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3859213"/>
            <a:ext cx="1600200" cy="484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b="0">
                <a:latin typeface="Times New Roman" panose="02020603050405020304" pitchFamily="18" charset="0"/>
              </a:rPr>
              <a:t>IR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A7BA6A74-2B8C-FBF1-9BF0-42F94E95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147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CC6600"/>
                </a:solidFill>
                <a:latin typeface="+mj-lt"/>
              </a:rPr>
              <a:t>0x00221821</a:t>
            </a:r>
            <a:endParaRPr 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C9749DB9-9455-78BD-715E-78C61367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1" y="3374314"/>
            <a:ext cx="131157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0x400000</a:t>
            </a:r>
          </a:p>
        </p:txBody>
      </p:sp>
      <p:sp>
        <p:nvSpPr>
          <p:cNvPr id="156685" name="Text Box 13">
            <a:extLst>
              <a:ext uri="{FF2B5EF4-FFF2-40B4-BE49-F238E27FC236}">
                <a16:creationId xmlns:a16="http://schemas.microsoft.com/office/drawing/2014/main" id="{A5F1020C-B6FD-4CE4-0BDE-8C44217C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491" y="3262345"/>
            <a:ext cx="1539204" cy="46166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b="0" dirty="0">
                <a:cs typeface="Arial" panose="020B0604020202020204" pitchFamily="34" charset="0"/>
              </a:rPr>
              <a:t>0x400000</a:t>
            </a:r>
          </a:p>
        </p:txBody>
      </p:sp>
      <p:sp>
        <p:nvSpPr>
          <p:cNvPr id="156686" name="Line 14">
            <a:extLst>
              <a:ext uri="{FF2B5EF4-FFF2-40B4-BE49-F238E27FC236}">
                <a16:creationId xmlns:a16="http://schemas.microsoft.com/office/drawing/2014/main" id="{572921EA-100C-421F-87CE-A75934AFC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412555"/>
            <a:ext cx="1718102" cy="210119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6688" name="Rectangle 16">
            <a:extLst>
              <a:ext uri="{FF2B5EF4-FFF2-40B4-BE49-F238E27FC236}">
                <a16:creationId xmlns:a16="http://schemas.microsoft.com/office/drawing/2014/main" id="{D36676D4-15F9-43E7-0CB4-7D709579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8481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CC6600"/>
                </a:solidFill>
                <a:latin typeface="+mj-lt"/>
              </a:rPr>
              <a:t>0x00221821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CB899F2A-DA8B-EDD8-B8D5-3AD1385B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997" y="3261023"/>
            <a:ext cx="1539204" cy="461665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0x400004</a:t>
            </a:r>
          </a:p>
        </p:txBody>
      </p:sp>
      <p:sp>
        <p:nvSpPr>
          <p:cNvPr id="156687" name="Line 15">
            <a:extLst>
              <a:ext uri="{FF2B5EF4-FFF2-40B4-BE49-F238E27FC236}">
                <a16:creationId xmlns:a16="http://schemas.microsoft.com/office/drawing/2014/main" id="{CE47B3E4-86A6-CD93-77C6-7FA1F997B9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191000"/>
            <a:ext cx="1560513" cy="239713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83DFC685-5C83-2837-E3A6-B9DE9F8F1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3800475"/>
            <a:ext cx="1193800" cy="630238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AF544F26-527B-7D31-83BC-0D267951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1" y="3849088"/>
            <a:ext cx="131157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0x400004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31F6657-2E91-8873-FA87-09E8EBB2434C}"/>
              </a:ext>
            </a:extLst>
          </p:cNvPr>
          <p:cNvSpPr/>
          <p:nvPr/>
        </p:nvSpPr>
        <p:spPr bwMode="auto">
          <a:xfrm>
            <a:off x="6540500" y="5181600"/>
            <a:ext cx="330200" cy="2524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000" dirty="0">
                <a:latin typeface="+mj-lt"/>
              </a:rPr>
              <a:t>12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3653409-970C-F37F-BD8D-D7A4B395E59C}"/>
              </a:ext>
            </a:extLst>
          </p:cNvPr>
          <p:cNvSpPr/>
          <p:nvPr/>
        </p:nvSpPr>
        <p:spPr bwMode="auto">
          <a:xfrm>
            <a:off x="6540500" y="5453063"/>
            <a:ext cx="330200" cy="2508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sz="1000" dirty="0">
                <a:latin typeface="+mj-lt"/>
              </a:rPr>
              <a:t>13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800C478-D3C4-2F24-56AB-43F4D238D2AF}"/>
              </a:ext>
            </a:extLst>
          </p:cNvPr>
          <p:cNvSpPr/>
          <p:nvPr/>
        </p:nvSpPr>
        <p:spPr bwMode="auto">
          <a:xfrm>
            <a:off x="6540500" y="4911725"/>
            <a:ext cx="330200" cy="2508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000" dirty="0">
                <a:latin typeface="+mj-lt"/>
              </a:rPr>
              <a:t>15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59341D-AE74-E731-0D74-6BCE6E3574E8}"/>
              </a:ext>
            </a:extLst>
          </p:cNvPr>
          <p:cNvSpPr txBox="1"/>
          <p:nvPr/>
        </p:nvSpPr>
        <p:spPr>
          <a:xfrm>
            <a:off x="6965950" y="4905375"/>
            <a:ext cx="3746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schemeClr val="bg1"/>
                </a:solidFill>
                <a:latin typeface="+mj-lt"/>
              </a:rPr>
              <a:t>$1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F356C6B-7484-DC24-3204-C56244DF043B}"/>
              </a:ext>
            </a:extLst>
          </p:cNvPr>
          <p:cNvSpPr txBox="1"/>
          <p:nvPr/>
        </p:nvSpPr>
        <p:spPr>
          <a:xfrm>
            <a:off x="6965950" y="5184775"/>
            <a:ext cx="3746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schemeClr val="bg1"/>
                </a:solidFill>
                <a:latin typeface="+mj-lt"/>
              </a:rPr>
              <a:t>$2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33A9E55-B772-A72C-7A00-0B31484804C0}"/>
              </a:ext>
            </a:extLst>
          </p:cNvPr>
          <p:cNvSpPr txBox="1"/>
          <p:nvPr/>
        </p:nvSpPr>
        <p:spPr>
          <a:xfrm>
            <a:off x="6965950" y="5464175"/>
            <a:ext cx="3540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schemeClr val="bg1"/>
                </a:solidFill>
                <a:latin typeface="+mj-lt"/>
              </a:rPr>
              <a:t>$3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F00520E-983F-3451-94DB-98DEBF5634D9}"/>
              </a:ext>
            </a:extLst>
          </p:cNvPr>
          <p:cNvSpPr/>
          <p:nvPr/>
        </p:nvSpPr>
        <p:spPr bwMode="auto">
          <a:xfrm>
            <a:off x="6540500" y="5449888"/>
            <a:ext cx="330200" cy="2524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sz="1000" dirty="0">
                <a:latin typeface="+mj-lt"/>
              </a:rPr>
              <a:t>27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82FB2EB-7434-4591-E86B-CD2F77E05054}"/>
              </a:ext>
            </a:extLst>
          </p:cNvPr>
          <p:cNvSpPr/>
          <p:nvPr/>
        </p:nvSpPr>
        <p:spPr bwMode="auto">
          <a:xfrm>
            <a:off x="5365750" y="5056188"/>
            <a:ext cx="588963" cy="2508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000" dirty="0">
                <a:latin typeface="+mj-lt"/>
              </a:rPr>
              <a:t>+</a:t>
            </a:r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306B626F-4B64-1914-065D-D915CB6E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825" y="5322888"/>
            <a:ext cx="955675" cy="239712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5869" name="Conector reto 4">
            <a:extLst>
              <a:ext uri="{FF2B5EF4-FFF2-40B4-BE49-F238E27FC236}">
                <a16:creationId xmlns:a16="http://schemas.microsoft.com/office/drawing/2014/main" id="{6BDCEE40-C75A-627B-09EC-9AD2D226375C}"/>
              </a:ext>
            </a:extLst>
          </p:cNvPr>
          <p:cNvCxnSpPr>
            <a:cxnSpLocks noChangeShapeType="1"/>
            <a:stCxn id="26628" idx="1"/>
            <a:endCxn id="26628" idx="3"/>
          </p:cNvCxnSpPr>
          <p:nvPr/>
        </p:nvCxnSpPr>
        <p:spPr bwMode="auto">
          <a:xfrm>
            <a:off x="4953000" y="4583113"/>
            <a:ext cx="2286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8A78856B-1DF7-D8EB-B943-559F67840DAF}"/>
              </a:ext>
            </a:extLst>
          </p:cNvPr>
          <p:cNvSpPr/>
          <p:nvPr/>
        </p:nvSpPr>
        <p:spPr>
          <a:xfrm>
            <a:off x="847725" y="1101725"/>
            <a:ext cx="7632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Interface CPU/memória no modelo von Neumann</a:t>
            </a:r>
            <a:endParaRPr lang="pt-BR" b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pt-BR" b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Exemplo de execução completa de uma instrução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9028A2A-0221-F831-3B5D-C5181EB1F4E3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rot="-5400000" flipH="1" flipV="1">
            <a:off x="6196806" y="4547394"/>
            <a:ext cx="144463" cy="873125"/>
          </a:xfrm>
          <a:prstGeom prst="bentConnector4">
            <a:avLst>
              <a:gd name="adj1" fmla="val -92171"/>
              <a:gd name="adj2" fmla="val 99977"/>
            </a:avLst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367F026D-BC09-A029-E710-F4CD88E8BD94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526088" y="4687888"/>
            <a:ext cx="1462087" cy="361950"/>
          </a:xfrm>
          <a:prstGeom prst="bentConnector3">
            <a:avLst>
              <a:gd name="adj1" fmla="val 100120"/>
            </a:avLst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56D7BDAB-F181-336D-0BAA-7E355FE93B9D}"/>
              </a:ext>
            </a:extLst>
          </p:cNvPr>
          <p:cNvCxnSpPr>
            <a:cxnSpLocks/>
            <a:endCxn id="2" idx="3"/>
          </p:cNvCxnSpPr>
          <p:nvPr/>
        </p:nvCxnSpPr>
        <p:spPr bwMode="auto">
          <a:xfrm rot="5400000">
            <a:off x="6608762" y="4938713"/>
            <a:ext cx="631825" cy="107950"/>
          </a:xfrm>
          <a:prstGeom prst="bentConnector2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EC99F45C-75DA-258A-92DB-D9D12A04A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67" t="44691" r="35112" b="46707"/>
          <a:stretch/>
        </p:blipFill>
        <p:spPr>
          <a:xfrm>
            <a:off x="3937988" y="1881905"/>
            <a:ext cx="4619625" cy="4619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23DF3CC-F607-D3F4-55CB-254ABAD6BA4D}"/>
              </a:ext>
            </a:extLst>
          </p:cNvPr>
          <p:cNvSpPr txBox="1"/>
          <p:nvPr/>
        </p:nvSpPr>
        <p:spPr>
          <a:xfrm>
            <a:off x="4267200" y="2412455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C6600"/>
                </a:solidFill>
                <a:latin typeface="+mj-lt"/>
              </a:rPr>
              <a:t>000000 00001 00010 00011 00000 100001</a:t>
            </a:r>
            <a:endParaRPr lang="pt-BR" sz="18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D7315172-AE00-EB38-46CC-F5616C302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1912" y="1932721"/>
            <a:ext cx="321159" cy="538162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7B85B1-B7B3-91D2-8549-8D800E9A8125}"/>
              </a:ext>
            </a:extLst>
          </p:cNvPr>
          <p:cNvSpPr txBox="1"/>
          <p:nvPr/>
        </p:nvSpPr>
        <p:spPr>
          <a:xfrm>
            <a:off x="5324366" y="276651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Ou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hexa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CC6600"/>
                </a:solidFill>
                <a:latin typeface="+mj-lt"/>
              </a:rPr>
              <a:t>0x00221821</a:t>
            </a:r>
            <a:endParaRPr lang="pt-BR" sz="18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E12E9367-4B32-5F4E-2495-27CDD1C24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90923" y="3570470"/>
            <a:ext cx="1708579" cy="478673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73DC343-F779-9C78-3122-987919B6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44" y="3235737"/>
            <a:ext cx="995208" cy="2177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addu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$3,$1,$2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0950B18-778F-11BE-BA6D-A78C8875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17" y="2301755"/>
            <a:ext cx="995208" cy="2177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addu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$3,$1,$2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80A7BB-54EB-26AD-FECC-6C879236FAC0}"/>
              </a:ext>
            </a:extLst>
          </p:cNvPr>
          <p:cNvSpPr txBox="1"/>
          <p:nvPr/>
        </p:nvSpPr>
        <p:spPr>
          <a:xfrm>
            <a:off x="22582" y="1829885"/>
            <a:ext cx="172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+mj-lt"/>
              </a:rPr>
              <a:t>1) O programador</a:t>
            </a:r>
            <a:br>
              <a:rPr lang="pt-BR" sz="1400" dirty="0">
                <a:solidFill>
                  <a:srgbClr val="FF0000"/>
                </a:solidFill>
                <a:latin typeface="+mj-lt"/>
              </a:rPr>
            </a:br>
            <a:r>
              <a:rPr lang="pt-BR" sz="1400" dirty="0">
                <a:solidFill>
                  <a:srgbClr val="FF0000"/>
                </a:solidFill>
                <a:latin typeface="+mj-lt"/>
              </a:rPr>
              <a:t>escreve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2DA0F8D-7748-DBDF-F8EE-6216BD92D58A}"/>
              </a:ext>
            </a:extLst>
          </p:cNvPr>
          <p:cNvSpPr txBox="1"/>
          <p:nvPr/>
        </p:nvSpPr>
        <p:spPr>
          <a:xfrm>
            <a:off x="1781883" y="1842562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+mj-lt"/>
              </a:rPr>
              <a:t>2) O montador</a:t>
            </a:r>
            <a:br>
              <a:rPr lang="pt-BR" sz="1400" dirty="0">
                <a:solidFill>
                  <a:srgbClr val="FF0000"/>
                </a:solidFill>
                <a:latin typeface="+mj-lt"/>
              </a:rPr>
            </a:br>
            <a:r>
              <a:rPr lang="pt-BR" sz="1400" dirty="0">
                <a:solidFill>
                  <a:srgbClr val="FF0000"/>
                </a:solidFill>
                <a:latin typeface="+mj-lt"/>
              </a:rPr>
              <a:t>gera</a:t>
            </a: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CA6EDFF-5C01-5977-FBD9-B7546E783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0851" y="2118472"/>
            <a:ext cx="940112" cy="1574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947F00A6-5471-0E60-5957-6C4B8CD54E54}"/>
              </a:ext>
            </a:extLst>
          </p:cNvPr>
          <p:cNvSpPr/>
          <p:nvPr/>
        </p:nvSpPr>
        <p:spPr bwMode="auto">
          <a:xfrm>
            <a:off x="1140683" y="2963333"/>
            <a:ext cx="7562404" cy="3231662"/>
          </a:xfrm>
          <a:custGeom>
            <a:avLst/>
            <a:gdLst>
              <a:gd name="connsiteX0" fmla="*/ 7049406 w 7562404"/>
              <a:gd name="connsiteY0" fmla="*/ 0 h 3231662"/>
              <a:gd name="connsiteX1" fmla="*/ 7529184 w 7562404"/>
              <a:gd name="connsiteY1" fmla="*/ 1055511 h 3231662"/>
              <a:gd name="connsiteX2" fmla="*/ 6230961 w 7562404"/>
              <a:gd name="connsiteY2" fmla="*/ 3194756 h 3231662"/>
              <a:gd name="connsiteX3" fmla="*/ 355095 w 7562404"/>
              <a:gd name="connsiteY3" fmla="*/ 2291645 h 3231662"/>
              <a:gd name="connsiteX4" fmla="*/ 693761 w 7562404"/>
              <a:gd name="connsiteY4" fmla="*/ 773289 h 32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2404" h="3231662">
                <a:moveTo>
                  <a:pt x="7049406" y="0"/>
                </a:moveTo>
                <a:cubicBezTo>
                  <a:pt x="7357498" y="261526"/>
                  <a:pt x="7665591" y="523052"/>
                  <a:pt x="7529184" y="1055511"/>
                </a:cubicBezTo>
                <a:cubicBezTo>
                  <a:pt x="7392777" y="1587970"/>
                  <a:pt x="7426642" y="2988734"/>
                  <a:pt x="6230961" y="3194756"/>
                </a:cubicBezTo>
                <a:cubicBezTo>
                  <a:pt x="5035280" y="3400778"/>
                  <a:pt x="1277962" y="2695223"/>
                  <a:pt x="355095" y="2291645"/>
                </a:cubicBezTo>
                <a:cubicBezTo>
                  <a:pt x="-567772" y="1888067"/>
                  <a:pt x="587457" y="1005652"/>
                  <a:pt x="693761" y="773289"/>
                </a:cubicBezTo>
              </a:path>
            </a:pathLst>
          </a:cu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74ED5D8-DA0F-8AE3-10A3-754EF95B87F8}"/>
              </a:ext>
            </a:extLst>
          </p:cNvPr>
          <p:cNvSpPr txBox="1"/>
          <p:nvPr/>
        </p:nvSpPr>
        <p:spPr>
          <a:xfrm>
            <a:off x="3544043" y="2695559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+mj-lt"/>
              </a:rPr>
              <a:t>3) O processador</a:t>
            </a:r>
            <a:br>
              <a:rPr lang="pt-BR" sz="1400" dirty="0">
                <a:solidFill>
                  <a:srgbClr val="FF0000"/>
                </a:solidFill>
                <a:latin typeface="+mj-lt"/>
              </a:rPr>
            </a:br>
            <a:r>
              <a:rPr lang="pt-BR" sz="1400" dirty="0">
                <a:solidFill>
                  <a:srgbClr val="FF0000"/>
                </a:solidFill>
                <a:latin typeface="+mj-lt"/>
              </a:rPr>
              <a:t>executa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156685" grpId="0" animBg="1"/>
      <p:bldP spid="156688" grpId="0" animBg="1"/>
      <p:bldP spid="17" grpId="0" animBg="1"/>
      <p:bldP spid="26" grpId="0" animBg="1"/>
      <p:bldP spid="8" grpId="0"/>
      <p:bldP spid="10" grpId="0" animBg="1"/>
      <p:bldP spid="11" grpId="0"/>
      <p:bldP spid="5" grpId="0" animBg="1"/>
      <p:bldP spid="16" grpId="0" animBg="1"/>
      <p:bldP spid="27" grpId="0"/>
      <p:bldP spid="28" grpId="0"/>
      <p:bldP spid="31" grpId="0" animBg="1"/>
      <p:bldP spid="33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1DAFACA3-28EE-491C-ED59-3392DCE85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0" t="19111" r="34882" b="74974"/>
          <a:stretch/>
        </p:blipFill>
        <p:spPr>
          <a:xfrm>
            <a:off x="3973242" y="1858315"/>
            <a:ext cx="4536618" cy="604101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417A7FA-2F34-8751-FD55-23C1466A4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04788"/>
            <a:ext cx="8077200" cy="785812"/>
          </a:xfrm>
        </p:spPr>
        <p:txBody>
          <a:bodyPr/>
          <a:lstStyle/>
          <a:p>
            <a:pPr algn="ctr"/>
            <a:r>
              <a:rPr lang="en-US" altLang="pt-BR" sz="2400" dirty="0"/>
              <a:t>3 - Interface CPU-</a:t>
            </a:r>
            <a:r>
              <a:rPr lang="en-US" altLang="pt-BR" sz="2400" dirty="0" err="1"/>
              <a:t>Memória</a:t>
            </a:r>
            <a:r>
              <a:rPr lang="en-US" altLang="pt-BR" sz="2400" dirty="0"/>
              <a:t> </a:t>
            </a:r>
            <a:br>
              <a:rPr lang="en-US" altLang="pt-BR" sz="2400" dirty="0"/>
            </a:br>
            <a:r>
              <a:rPr lang="en-US" altLang="pt-BR" sz="2400" dirty="0" err="1"/>
              <a:t>Busca-Decodificação-Execução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outra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Instrução</a:t>
            </a:r>
            <a:r>
              <a:rPr lang="en-US" altLang="pt-BR" sz="2400" dirty="0"/>
              <a:t> (MIPS)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145636C-2ABB-995A-5DE1-04A6CF903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3638"/>
            <a:ext cx="2209800" cy="3581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>
              <a:defRPr/>
            </a:pPr>
            <a:r>
              <a:rPr lang="pt-BR" b="0" dirty="0">
                <a:solidFill>
                  <a:schemeClr val="tx1"/>
                </a:solidFill>
                <a:latin typeface="+mj-lt"/>
              </a:rPr>
              <a:t>Memória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0212D51-10DB-7327-D7CB-51ED4338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99" y="3211513"/>
            <a:ext cx="3415790" cy="27432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b"/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CPU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19D3C98-BC29-90DB-CDB0-787142BE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5163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pt-BR" sz="2400" b="0">
                <a:latin typeface="+mj-lt"/>
              </a:rPr>
              <a:t>PC</a:t>
            </a:r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EB0736A9-CEAD-5CC3-4867-15904A7F56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652838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7C31B2AD-399D-4107-1928-BA3A2E7A9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4838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2C99FDEE-8B47-9D27-568B-5BD3C246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160713"/>
            <a:ext cx="1281113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address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5E9FE482-99B1-2A13-95D5-B291FE332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922713"/>
            <a:ext cx="782637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6CF0F88A-A932-1330-7475-5D886ED8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3859213"/>
            <a:ext cx="1600200" cy="484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b="0">
                <a:latin typeface="Times New Roman" panose="02020603050405020304" pitchFamily="18" charset="0"/>
              </a:rPr>
              <a:t>IR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A7BA6A74-2B8C-FBF1-9BF0-42F94E95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147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CC6600"/>
                </a:solidFill>
                <a:latin typeface="+mj-lt"/>
              </a:rPr>
              <a:t>0x8D48FFF4</a:t>
            </a:r>
            <a:endParaRPr 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C9749DB9-9455-78BD-715E-78C61367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0" y="3420418"/>
            <a:ext cx="131157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  <a:latin typeface="+mj-lt"/>
              </a:rPr>
              <a:t>0x00400000</a:t>
            </a:r>
          </a:p>
        </p:txBody>
      </p:sp>
      <p:sp>
        <p:nvSpPr>
          <p:cNvPr id="156685" name="Text Box 13">
            <a:extLst>
              <a:ext uri="{FF2B5EF4-FFF2-40B4-BE49-F238E27FC236}">
                <a16:creationId xmlns:a16="http://schemas.microsoft.com/office/drawing/2014/main" id="{A5F1020C-B6FD-4CE4-0BDE-8C44217C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491" y="3262345"/>
            <a:ext cx="1539204" cy="46166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b="0" dirty="0">
                <a:cs typeface="Arial" panose="020B0604020202020204" pitchFamily="34" charset="0"/>
              </a:rPr>
              <a:t>0x400000</a:t>
            </a:r>
          </a:p>
        </p:txBody>
      </p:sp>
      <p:sp>
        <p:nvSpPr>
          <p:cNvPr id="156686" name="Line 14">
            <a:extLst>
              <a:ext uri="{FF2B5EF4-FFF2-40B4-BE49-F238E27FC236}">
                <a16:creationId xmlns:a16="http://schemas.microsoft.com/office/drawing/2014/main" id="{572921EA-100C-421F-87CE-A75934AFC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412555"/>
            <a:ext cx="1718102" cy="210119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6688" name="Rectangle 16">
            <a:extLst>
              <a:ext uri="{FF2B5EF4-FFF2-40B4-BE49-F238E27FC236}">
                <a16:creationId xmlns:a16="http://schemas.microsoft.com/office/drawing/2014/main" id="{D36676D4-15F9-43E7-0CB4-7D709579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848100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CC6600"/>
                </a:solidFill>
                <a:latin typeface="+mj-lt"/>
              </a:rPr>
              <a:t>0x8D48FFF4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CB899F2A-DA8B-EDD8-B8D5-3AD1385B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997" y="3261023"/>
            <a:ext cx="1539204" cy="461665"/>
          </a:xfrm>
          <a:prstGeom prst="rect">
            <a:avLst/>
          </a:prstGeom>
          <a:solidFill>
            <a:srgbClr val="66FF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0x400004</a:t>
            </a:r>
          </a:p>
        </p:txBody>
      </p:sp>
      <p:sp>
        <p:nvSpPr>
          <p:cNvPr id="156687" name="Line 15">
            <a:extLst>
              <a:ext uri="{FF2B5EF4-FFF2-40B4-BE49-F238E27FC236}">
                <a16:creationId xmlns:a16="http://schemas.microsoft.com/office/drawing/2014/main" id="{CE47B3E4-86A6-CD93-77C6-7FA1F997B9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191000"/>
            <a:ext cx="1560513" cy="239713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83DFC685-5C83-2837-E3A6-B9DE9F8F1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3800475"/>
            <a:ext cx="1193800" cy="630238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31F6657-2E91-8873-FA87-09E8EBB2434C}"/>
              </a:ext>
            </a:extLst>
          </p:cNvPr>
          <p:cNvSpPr/>
          <p:nvPr/>
        </p:nvSpPr>
        <p:spPr bwMode="auto">
          <a:xfrm>
            <a:off x="6373577" y="5204154"/>
            <a:ext cx="1006366" cy="2524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0xBBBBBBBB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800C478-D3C4-2F24-56AB-43F4D238D2AF}"/>
              </a:ext>
            </a:extLst>
          </p:cNvPr>
          <p:cNvSpPr/>
          <p:nvPr/>
        </p:nvSpPr>
        <p:spPr bwMode="auto">
          <a:xfrm>
            <a:off x="6373576" y="4934279"/>
            <a:ext cx="1008989" cy="2508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0x00000000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59341D-AE74-E731-0D74-6BCE6E3574E8}"/>
              </a:ext>
            </a:extLst>
          </p:cNvPr>
          <p:cNvSpPr txBox="1"/>
          <p:nvPr/>
        </p:nvSpPr>
        <p:spPr>
          <a:xfrm>
            <a:off x="7385547" y="4957755"/>
            <a:ext cx="7591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$8=$t0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F00520E-983F-3451-94DB-98DEBF5634D9}"/>
              </a:ext>
            </a:extLst>
          </p:cNvPr>
          <p:cNvSpPr/>
          <p:nvPr/>
        </p:nvSpPr>
        <p:spPr bwMode="auto">
          <a:xfrm>
            <a:off x="6373577" y="5472442"/>
            <a:ext cx="1006366" cy="2524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0x10010010</a:t>
            </a: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82FB2EB-7434-4591-E86B-CD2F77E05054}"/>
              </a:ext>
            </a:extLst>
          </p:cNvPr>
          <p:cNvSpPr/>
          <p:nvPr/>
        </p:nvSpPr>
        <p:spPr bwMode="auto">
          <a:xfrm>
            <a:off x="5264839" y="5141189"/>
            <a:ext cx="588963" cy="2508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000" dirty="0">
                <a:latin typeface="+mj-lt"/>
              </a:rPr>
              <a:t>+</a:t>
            </a:r>
          </a:p>
        </p:txBody>
      </p:sp>
      <p:cxnSp>
        <p:nvCxnSpPr>
          <p:cNvPr id="35869" name="Conector reto 4">
            <a:extLst>
              <a:ext uri="{FF2B5EF4-FFF2-40B4-BE49-F238E27FC236}">
                <a16:creationId xmlns:a16="http://schemas.microsoft.com/office/drawing/2014/main" id="{6BDCEE40-C75A-627B-09EC-9AD2D226375C}"/>
              </a:ext>
            </a:extLst>
          </p:cNvPr>
          <p:cNvCxnSpPr>
            <a:cxnSpLocks noChangeShapeType="1"/>
            <a:stCxn id="26628" idx="1"/>
            <a:endCxn id="26628" idx="3"/>
          </p:cNvCxnSpPr>
          <p:nvPr/>
        </p:nvCxnSpPr>
        <p:spPr bwMode="auto">
          <a:xfrm>
            <a:off x="4952999" y="4583113"/>
            <a:ext cx="341579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8A78856B-1DF7-D8EB-B943-559F67840DAF}"/>
              </a:ext>
            </a:extLst>
          </p:cNvPr>
          <p:cNvSpPr/>
          <p:nvPr/>
        </p:nvSpPr>
        <p:spPr>
          <a:xfrm>
            <a:off x="847725" y="1022895"/>
            <a:ext cx="7632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Exemplo de execução completa de um programa de uma instrução que faz acesso à memória de dados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3DF3CC-F607-D3F4-55CB-254ABAD6BA4D}"/>
              </a:ext>
            </a:extLst>
          </p:cNvPr>
          <p:cNvSpPr txBox="1"/>
          <p:nvPr/>
        </p:nvSpPr>
        <p:spPr>
          <a:xfrm>
            <a:off x="4267200" y="2412455"/>
            <a:ext cx="432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C6600"/>
                </a:solidFill>
                <a:latin typeface="+mj-lt"/>
              </a:rPr>
              <a:t>100011 01010 01000 1111111111110100</a:t>
            </a:r>
            <a:endParaRPr lang="pt-BR" sz="18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D7315172-AE00-EB38-46CC-F5616C302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1913" y="2180902"/>
            <a:ext cx="384174" cy="277284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7B85B1-B7B3-91D2-8549-8D800E9A8125}"/>
              </a:ext>
            </a:extLst>
          </p:cNvPr>
          <p:cNvSpPr txBox="1"/>
          <p:nvPr/>
        </p:nvSpPr>
        <p:spPr>
          <a:xfrm>
            <a:off x="5324366" y="276651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Ou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hexa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CC6600"/>
                </a:solidFill>
                <a:latin typeface="+mj-lt"/>
              </a:rPr>
              <a:t>0x8D48FFF4</a:t>
            </a:r>
            <a:endParaRPr lang="pt-BR" sz="1800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E12E9367-4B32-5F4E-2495-27CDD1C24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90923" y="3570470"/>
            <a:ext cx="1708579" cy="478673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73DC343-F779-9C78-3122-987919B6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43" y="3235737"/>
            <a:ext cx="1149360" cy="2177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lw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$t0, -12($t2)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0950B18-778F-11BE-BA6D-A78C8875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19" y="2301755"/>
            <a:ext cx="1127006" cy="21778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lw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$t0, -12($t2)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80A7BB-54EB-26AD-FECC-6C879236FAC0}"/>
              </a:ext>
            </a:extLst>
          </p:cNvPr>
          <p:cNvSpPr txBox="1"/>
          <p:nvPr/>
        </p:nvSpPr>
        <p:spPr>
          <a:xfrm>
            <a:off x="22582" y="1829885"/>
            <a:ext cx="172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+mj-lt"/>
              </a:rPr>
              <a:t>1) O programador</a:t>
            </a:r>
            <a:br>
              <a:rPr lang="pt-BR" sz="1400" dirty="0">
                <a:solidFill>
                  <a:srgbClr val="FF0000"/>
                </a:solidFill>
                <a:latin typeface="+mj-lt"/>
              </a:rPr>
            </a:br>
            <a:r>
              <a:rPr lang="pt-BR" sz="1400" dirty="0">
                <a:solidFill>
                  <a:srgbClr val="FF0000"/>
                </a:solidFill>
                <a:latin typeface="+mj-lt"/>
              </a:rPr>
              <a:t>escreve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2DA0F8D-7748-DBDF-F8EE-6216BD92D58A}"/>
              </a:ext>
            </a:extLst>
          </p:cNvPr>
          <p:cNvSpPr txBox="1"/>
          <p:nvPr/>
        </p:nvSpPr>
        <p:spPr>
          <a:xfrm>
            <a:off x="1781883" y="1842562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+mj-lt"/>
              </a:rPr>
              <a:t>2) O montador</a:t>
            </a:r>
            <a:br>
              <a:rPr lang="pt-BR" sz="1400" dirty="0">
                <a:solidFill>
                  <a:srgbClr val="FF0000"/>
                </a:solidFill>
                <a:latin typeface="+mj-lt"/>
              </a:rPr>
            </a:br>
            <a:r>
              <a:rPr lang="pt-BR" sz="1400" dirty="0">
                <a:solidFill>
                  <a:srgbClr val="FF0000"/>
                </a:solidFill>
                <a:latin typeface="+mj-lt"/>
              </a:rPr>
              <a:t>gera</a:t>
            </a: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CA6EDFF-5C01-5977-FBD9-B7546E783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0851" y="2118472"/>
            <a:ext cx="940112" cy="1574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947F00A6-5471-0E60-5957-6C4B8CD54E54}"/>
              </a:ext>
            </a:extLst>
          </p:cNvPr>
          <p:cNvSpPr/>
          <p:nvPr/>
        </p:nvSpPr>
        <p:spPr bwMode="auto">
          <a:xfrm>
            <a:off x="1214825" y="2955095"/>
            <a:ext cx="7562404" cy="3231662"/>
          </a:xfrm>
          <a:custGeom>
            <a:avLst/>
            <a:gdLst>
              <a:gd name="connsiteX0" fmla="*/ 7049406 w 7562404"/>
              <a:gd name="connsiteY0" fmla="*/ 0 h 3231662"/>
              <a:gd name="connsiteX1" fmla="*/ 7529184 w 7562404"/>
              <a:gd name="connsiteY1" fmla="*/ 1055511 h 3231662"/>
              <a:gd name="connsiteX2" fmla="*/ 6230961 w 7562404"/>
              <a:gd name="connsiteY2" fmla="*/ 3194756 h 3231662"/>
              <a:gd name="connsiteX3" fmla="*/ 355095 w 7562404"/>
              <a:gd name="connsiteY3" fmla="*/ 2291645 h 3231662"/>
              <a:gd name="connsiteX4" fmla="*/ 693761 w 7562404"/>
              <a:gd name="connsiteY4" fmla="*/ 773289 h 32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2404" h="3231662">
                <a:moveTo>
                  <a:pt x="7049406" y="0"/>
                </a:moveTo>
                <a:cubicBezTo>
                  <a:pt x="7357498" y="261526"/>
                  <a:pt x="7665591" y="523052"/>
                  <a:pt x="7529184" y="1055511"/>
                </a:cubicBezTo>
                <a:cubicBezTo>
                  <a:pt x="7392777" y="1587970"/>
                  <a:pt x="7426642" y="2988734"/>
                  <a:pt x="6230961" y="3194756"/>
                </a:cubicBezTo>
                <a:cubicBezTo>
                  <a:pt x="5035280" y="3400778"/>
                  <a:pt x="1277962" y="2695223"/>
                  <a:pt x="355095" y="2291645"/>
                </a:cubicBezTo>
                <a:cubicBezTo>
                  <a:pt x="-567772" y="1888067"/>
                  <a:pt x="587457" y="1005652"/>
                  <a:pt x="693761" y="773289"/>
                </a:cubicBezTo>
              </a:path>
            </a:pathLst>
          </a:cu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74ED5D8-DA0F-8AE3-10A3-754EF95B87F8}"/>
              </a:ext>
            </a:extLst>
          </p:cNvPr>
          <p:cNvSpPr txBox="1"/>
          <p:nvPr/>
        </p:nvSpPr>
        <p:spPr>
          <a:xfrm>
            <a:off x="3544043" y="2695559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+mj-lt"/>
              </a:rPr>
              <a:t>3) O processador</a:t>
            </a:r>
            <a:br>
              <a:rPr lang="pt-BR" sz="1400" dirty="0">
                <a:solidFill>
                  <a:srgbClr val="FF0000"/>
                </a:solidFill>
                <a:latin typeface="+mj-lt"/>
              </a:rPr>
            </a:br>
            <a:r>
              <a:rPr lang="pt-BR" sz="1400" dirty="0">
                <a:solidFill>
                  <a:srgbClr val="FF0000"/>
                </a:solidFill>
                <a:latin typeface="+mj-lt"/>
              </a:rPr>
              <a:t>executa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FDA950F-F1E9-55F9-1224-CEBB2A81B55F}"/>
              </a:ext>
            </a:extLst>
          </p:cNvPr>
          <p:cNvSpPr txBox="1"/>
          <p:nvPr/>
        </p:nvSpPr>
        <p:spPr>
          <a:xfrm>
            <a:off x="7385546" y="5220090"/>
            <a:ext cx="759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$9=$t1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63C81BD-E683-B4AE-1F19-72845B2C8CB6}"/>
              </a:ext>
            </a:extLst>
          </p:cNvPr>
          <p:cNvSpPr txBox="1"/>
          <p:nvPr/>
        </p:nvSpPr>
        <p:spPr>
          <a:xfrm>
            <a:off x="7385546" y="5482424"/>
            <a:ext cx="7591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$10=$t2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349030C-C501-E22F-5679-0ECC1C557A05}"/>
              </a:ext>
            </a:extLst>
          </p:cNvPr>
          <p:cNvSpPr txBox="1"/>
          <p:nvPr/>
        </p:nvSpPr>
        <p:spPr>
          <a:xfrm>
            <a:off x="6879019" y="45798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…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6A4CC3C-3BB2-D7E6-7869-D02B79601DC5}"/>
              </a:ext>
            </a:extLst>
          </p:cNvPr>
          <p:cNvSpPr txBox="1"/>
          <p:nvPr/>
        </p:nvSpPr>
        <p:spPr>
          <a:xfrm>
            <a:off x="6713476" y="559150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…</a:t>
            </a:r>
            <a:endParaRPr lang="pt-BR" sz="1600" dirty="0">
              <a:solidFill>
                <a:srgbClr val="FFFF00"/>
              </a:solidFill>
            </a:endParaRPr>
          </a:p>
        </p:txBody>
      </p: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FEC4DA18-009D-3DDF-57F7-1E060905A475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647074" y="4880019"/>
            <a:ext cx="457459" cy="979799"/>
          </a:xfrm>
          <a:prstGeom prst="bentConnector4">
            <a:avLst>
              <a:gd name="adj1" fmla="val -49972"/>
              <a:gd name="adj2" fmla="val -24274"/>
            </a:avLst>
          </a:prstGeom>
          <a:noFill/>
          <a:ln w="38100">
            <a:solidFill>
              <a:srgbClr val="FF0033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Chave Esquerda 35869">
            <a:extLst>
              <a:ext uri="{FF2B5EF4-FFF2-40B4-BE49-F238E27FC236}">
                <a16:creationId xmlns:a16="http://schemas.microsoft.com/office/drawing/2014/main" id="{BC3FB731-C4C8-0D6E-58F4-803C56BDDF35}"/>
              </a:ext>
            </a:extLst>
          </p:cNvPr>
          <p:cNvSpPr/>
          <p:nvPr/>
        </p:nvSpPr>
        <p:spPr bwMode="auto">
          <a:xfrm rot="16200000">
            <a:off x="6457318" y="3981894"/>
            <a:ext cx="338555" cy="762487"/>
          </a:xfrm>
          <a:prstGeom prst="leftBrace">
            <a:avLst>
              <a:gd name="adj1" fmla="val 8333"/>
              <a:gd name="adj2" fmla="val 5208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" pitchFamily="18" charset="0"/>
            </a:endParaRPr>
          </a:p>
        </p:txBody>
      </p:sp>
      <p:sp>
        <p:nvSpPr>
          <p:cNvPr id="35872" name="CaixaDeTexto 35871">
            <a:extLst>
              <a:ext uri="{FF2B5EF4-FFF2-40B4-BE49-F238E27FC236}">
                <a16:creationId xmlns:a16="http://schemas.microsoft.com/office/drawing/2014/main" id="{E6D2D538-2B21-7F61-61CA-3BB012ED1CF1}"/>
              </a:ext>
            </a:extLst>
          </p:cNvPr>
          <p:cNvSpPr txBox="1"/>
          <p:nvPr/>
        </p:nvSpPr>
        <p:spPr>
          <a:xfrm>
            <a:off x="5398749" y="464732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0xFFFFFFF4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5873" name="Line 14">
            <a:extLst>
              <a:ext uri="{FF2B5EF4-FFF2-40B4-BE49-F238E27FC236}">
                <a16:creationId xmlns:a16="http://schemas.microsoft.com/office/drawing/2014/main" id="{16BE6EA2-8031-D132-65C8-19BFFE827D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5351" y="4554809"/>
            <a:ext cx="409577" cy="17245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74" name="Line 14">
            <a:extLst>
              <a:ext uri="{FF2B5EF4-FFF2-40B4-BE49-F238E27FC236}">
                <a16:creationId xmlns:a16="http://schemas.microsoft.com/office/drawing/2014/main" id="{6989EE07-55C3-2D83-6FA0-FCE2F66AA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19" y="4864857"/>
            <a:ext cx="7685" cy="285106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75" name="Line 14">
            <a:extLst>
              <a:ext uri="{FF2B5EF4-FFF2-40B4-BE49-F238E27FC236}">
                <a16:creationId xmlns:a16="http://schemas.microsoft.com/office/drawing/2014/main" id="{AD39F414-9341-42B6-ED87-D1D67F578E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629024"/>
            <a:ext cx="2006262" cy="176299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76" name="Rectangle 11">
            <a:extLst>
              <a:ext uri="{FF2B5EF4-FFF2-40B4-BE49-F238E27FC236}">
                <a16:creationId xmlns:a16="http://schemas.microsoft.com/office/drawing/2014/main" id="{1E5B3C3D-26EE-D34B-B212-440B14131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862" y="5367199"/>
            <a:ext cx="2209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CC6600"/>
                </a:solidFill>
                <a:latin typeface="+mj-lt"/>
              </a:rPr>
              <a:t>0x000000FF</a:t>
            </a:r>
            <a:endParaRPr 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878" name="Text Box 12">
            <a:extLst>
              <a:ext uri="{FF2B5EF4-FFF2-40B4-BE49-F238E27FC236}">
                <a16:creationId xmlns:a16="http://schemas.microsoft.com/office/drawing/2014/main" id="{81D0F814-3DBD-8C70-62F4-8C3A142C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0" y="3945523"/>
            <a:ext cx="131157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  <a:latin typeface="+mj-lt"/>
              </a:rPr>
              <a:t>0x00400004</a:t>
            </a:r>
          </a:p>
        </p:txBody>
      </p:sp>
      <p:sp>
        <p:nvSpPr>
          <p:cNvPr id="35879" name="Text Box 12">
            <a:extLst>
              <a:ext uri="{FF2B5EF4-FFF2-40B4-BE49-F238E27FC236}">
                <a16:creationId xmlns:a16="http://schemas.microsoft.com/office/drawing/2014/main" id="{49334B91-43EC-1A97-A0F5-1968C48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0" y="5482424"/>
            <a:ext cx="131157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  <a:latin typeface="+mj-lt"/>
              </a:rPr>
              <a:t>0x10010004</a:t>
            </a:r>
          </a:p>
        </p:txBody>
      </p:sp>
      <p:sp>
        <p:nvSpPr>
          <p:cNvPr id="35881" name="Line 15">
            <a:extLst>
              <a:ext uri="{FF2B5EF4-FFF2-40B4-BE49-F238E27FC236}">
                <a16:creationId xmlns:a16="http://schemas.microsoft.com/office/drawing/2014/main" id="{846D157E-1F5B-8263-3A6F-7A34AAF56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099" y="4430713"/>
            <a:ext cx="1441477" cy="566807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82" name="Retângulo 35881">
            <a:extLst>
              <a:ext uri="{FF2B5EF4-FFF2-40B4-BE49-F238E27FC236}">
                <a16:creationId xmlns:a16="http://schemas.microsoft.com/office/drawing/2014/main" id="{4ADE80B1-03A3-3A10-137B-4A7C8E716F93}"/>
              </a:ext>
            </a:extLst>
          </p:cNvPr>
          <p:cNvSpPr/>
          <p:nvPr/>
        </p:nvSpPr>
        <p:spPr bwMode="auto">
          <a:xfrm>
            <a:off x="6369878" y="4932945"/>
            <a:ext cx="1008989" cy="2508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0x000000FF</a:t>
            </a:r>
          </a:p>
        </p:txBody>
      </p:sp>
      <p:sp>
        <p:nvSpPr>
          <p:cNvPr id="35883" name="CaixaDeTexto 35882">
            <a:extLst>
              <a:ext uri="{FF2B5EF4-FFF2-40B4-BE49-F238E27FC236}">
                <a16:creationId xmlns:a16="http://schemas.microsoft.com/office/drawing/2014/main" id="{E27166D8-FA5B-875B-4131-849D72F3573A}"/>
              </a:ext>
            </a:extLst>
          </p:cNvPr>
          <p:cNvSpPr txBox="1"/>
          <p:nvPr/>
        </p:nvSpPr>
        <p:spPr>
          <a:xfrm>
            <a:off x="5174426" y="536269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0x10010004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5884" name="Line 15">
            <a:extLst>
              <a:ext uri="{FF2B5EF4-FFF2-40B4-BE49-F238E27FC236}">
                <a16:creationId xmlns:a16="http://schemas.microsoft.com/office/drawing/2014/main" id="{21813633-A1A4-6B6A-4978-F494C55EF4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6842" y="4392042"/>
            <a:ext cx="1345255" cy="1270903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9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156685" grpId="0" animBg="1"/>
      <p:bldP spid="156688" grpId="0" animBg="1"/>
      <p:bldP spid="17" grpId="0" animBg="1"/>
      <p:bldP spid="8" grpId="0"/>
      <p:bldP spid="10" grpId="0" animBg="1"/>
      <p:bldP spid="11" grpId="0"/>
      <p:bldP spid="5" grpId="0" animBg="1"/>
      <p:bldP spid="16" grpId="0" animBg="1"/>
      <p:bldP spid="27" grpId="0"/>
      <p:bldP spid="28" grpId="0"/>
      <p:bldP spid="31" grpId="0" animBg="1"/>
      <p:bldP spid="33" grpId="0" animBg="1"/>
      <p:bldP spid="34" grpId="0"/>
      <p:bldP spid="35870" grpId="0" animBg="1"/>
      <p:bldP spid="35872" grpId="0"/>
      <p:bldP spid="35873" grpId="0" animBg="1"/>
      <p:bldP spid="35882" grpId="0" animBg="1"/>
      <p:bldP spid="35883" grpId="0"/>
      <p:bldP spid="358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1DD052F-E445-D36F-60FC-593E5896E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03225"/>
            <a:ext cx="8077200" cy="587375"/>
          </a:xfrm>
        </p:spPr>
        <p:txBody>
          <a:bodyPr/>
          <a:lstStyle/>
          <a:p>
            <a:r>
              <a:rPr lang="pt-BR" altLang="pt-BR" sz="2400"/>
              <a:t>3 - Interface CPU/memória no modelo Harvard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8DF298D-136E-DC23-1204-0EC3FD7E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2286000" cy="27432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CPU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3B11C3BF-AF36-B0C8-F301-CA293A78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895600"/>
            <a:ext cx="1600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PC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115CEC3-F6E0-2781-58B6-4F85CBE5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514600"/>
            <a:ext cx="3335337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Memória de Dados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9B541AF-A03C-0142-111B-BBF266F6D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14800"/>
            <a:ext cx="334645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Memória de Instruções</a:t>
            </a:r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A35623A5-69C4-1D89-57A8-FC0CA200E0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667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11B2FC34-7EB3-4285-0039-DC8DEF441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29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0B82C415-A858-E515-0645-0770DFFF1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174875"/>
            <a:ext cx="128111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 err="1">
                <a:solidFill>
                  <a:schemeClr val="tx1"/>
                </a:solidFill>
                <a:latin typeface="+mn-lt"/>
              </a:rPr>
              <a:t>address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7B6BF866-8EFF-256F-BDE1-1AE4E800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2936875"/>
            <a:ext cx="782637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data</a:t>
            </a:r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431AC3C9-9FF0-CB27-5380-3FB2E8815B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191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75367084-C944-DB84-A92A-BF56E97F0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89ADA2D8-C5BA-9586-17FC-370D20A3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3698875"/>
            <a:ext cx="128111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 err="1">
                <a:solidFill>
                  <a:schemeClr val="tx1"/>
                </a:solidFill>
                <a:latin typeface="+mn-lt"/>
              </a:rPr>
              <a:t>address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95C6E169-EA2C-65FF-4F40-0F250544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4460875"/>
            <a:ext cx="782637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data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BE6B54F-F951-D4D1-B4EA-86C2FB22A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03225"/>
            <a:ext cx="8077200" cy="587375"/>
          </a:xfrm>
        </p:spPr>
        <p:txBody>
          <a:bodyPr/>
          <a:lstStyle/>
          <a:p>
            <a:r>
              <a:rPr lang="en-US" altLang="pt-BR" sz="2400"/>
              <a:t>3 – Organização von Neumann vs. Organização Harvard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40E758-1066-DCDD-FE1D-370A822EE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972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Harvard permite duas operações de memória simultâneas (leitura de instrução e leitura ou escrita de dado)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altLang="pt-BR"/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A maioria dos processadores DSP (celulares, telecom, câmeras digitais,…) usam organização Harvard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/>
              <a:t>Produzem maior </a:t>
            </a:r>
            <a:r>
              <a:rPr lang="pt-BR" altLang="pt-BR" i="1"/>
              <a:t>largura de banda </a:t>
            </a:r>
            <a:r>
              <a:rPr lang="pt-BR" altLang="pt-BR"/>
              <a:t>de memória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/>
              <a:t>Seja lá o que for largura de banda??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/>
              <a:t>Tempo de acesso a dados mais previsível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/>
              <a:t>Porquê?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479D476-0A9B-67E5-69CE-95C9CB576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11163"/>
            <a:ext cx="8077200" cy="579437"/>
          </a:xfrm>
        </p:spPr>
        <p:txBody>
          <a:bodyPr/>
          <a:lstStyle/>
          <a:p>
            <a:r>
              <a:rPr lang="pt-BR" altLang="pt-BR" sz="2400" dirty="0"/>
              <a:t>3 – Arquitetura e sua Definição Precisa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8E31DF1-518B-B5AD-5AB4-2C719966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962025"/>
            <a:ext cx="856138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>
                <a:solidFill>
                  <a:srgbClr val="FF0000"/>
                </a:solidFill>
              </a:rPr>
              <a:t>Fato: </a:t>
            </a:r>
            <a:r>
              <a:rPr lang="pt-BR" altLang="pt-BR" sz="2400" b="0" dirty="0"/>
              <a:t>a </a:t>
            </a:r>
            <a:r>
              <a:rPr lang="pt-BR" altLang="pt-BR" sz="2400" b="0" dirty="0">
                <a:solidFill>
                  <a:srgbClr val="FF0000"/>
                </a:solidFill>
              </a:rPr>
              <a:t>arquitetura de um processador</a:t>
            </a:r>
            <a:r>
              <a:rPr lang="pt-BR" altLang="pt-BR" sz="2400" b="0" dirty="0"/>
              <a:t> pode ser definida pelo conjunto de instruções que ele pode executar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Assim, define-se o termo Arquitetura do Conjunto de Instruções (do inglês, </a:t>
            </a:r>
            <a:r>
              <a:rPr lang="pt-BR" altLang="pt-BR" sz="2400" b="0" dirty="0" err="1">
                <a:solidFill>
                  <a:srgbClr val="FF0000"/>
                </a:solidFill>
              </a:rPr>
              <a:t>Instruction</a:t>
            </a:r>
            <a:r>
              <a:rPr lang="pt-BR" altLang="pt-BR" sz="2400" b="0" dirty="0">
                <a:solidFill>
                  <a:srgbClr val="FF0000"/>
                </a:solidFill>
              </a:rPr>
              <a:t> Set </a:t>
            </a:r>
            <a:r>
              <a:rPr lang="pt-BR" altLang="pt-BR" sz="2400" b="0" dirty="0" err="1">
                <a:solidFill>
                  <a:srgbClr val="FF0000"/>
                </a:solidFill>
              </a:rPr>
              <a:t>Architecture</a:t>
            </a:r>
            <a:r>
              <a:rPr lang="pt-BR" altLang="pt-BR" sz="2400" b="0" dirty="0">
                <a:solidFill>
                  <a:srgbClr val="FF0000"/>
                </a:solidFill>
              </a:rPr>
              <a:t> </a:t>
            </a:r>
            <a:r>
              <a:rPr lang="pt-BR" altLang="pt-BR" sz="2400" b="0" dirty="0"/>
              <a:t>ou </a:t>
            </a:r>
            <a:r>
              <a:rPr lang="pt-BR" altLang="pt-BR" sz="2400" dirty="0">
                <a:solidFill>
                  <a:srgbClr val="FF0000"/>
                </a:solidFill>
              </a:rPr>
              <a:t>ISA</a:t>
            </a:r>
            <a:r>
              <a:rPr lang="pt-BR" altLang="pt-BR" sz="2400" b="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 dirty="0"/>
              <a:t>Como definir um processador de maneira unívoca e completa?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2000" b="0" dirty="0"/>
              <a:t>ISA coloca o foco na </a:t>
            </a:r>
            <a:r>
              <a:rPr lang="pt-BR" altLang="pt-BR" sz="2000" b="0" dirty="0">
                <a:solidFill>
                  <a:srgbClr val="FF0000"/>
                </a:solidFill>
              </a:rPr>
              <a:t>funcionalidade</a:t>
            </a:r>
            <a:r>
              <a:rPr lang="pt-BR" altLang="pt-BR" sz="2000" b="0" dirty="0"/>
              <a:t> de um processador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Uma </a:t>
            </a:r>
            <a:r>
              <a:rPr lang="pt-BR" altLang="pt-BR" sz="2400" dirty="0">
                <a:solidFill>
                  <a:srgbClr val="FF0000"/>
                </a:solidFill>
              </a:rPr>
              <a:t>ISA</a:t>
            </a:r>
            <a:r>
              <a:rPr lang="pt-BR" altLang="pt-BR" sz="2400" b="0" dirty="0"/>
              <a:t> pode ser definida por um conjunto de informações, desde que este seja </a:t>
            </a:r>
            <a:r>
              <a:rPr lang="pt-BR" altLang="pt-BR" sz="2400" dirty="0">
                <a:solidFill>
                  <a:srgbClr val="996600"/>
                </a:solidFill>
              </a:rPr>
              <a:t>completo!!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Propõe-se aqui um modelo para estruturar tal conjunto completo de informações para qualquer </a:t>
            </a:r>
            <a:r>
              <a:rPr lang="pt-BR" altLang="pt-BR" sz="2400" dirty="0">
                <a:solidFill>
                  <a:srgbClr val="FF0000"/>
                </a:solidFill>
              </a:rPr>
              <a:t>ISA</a:t>
            </a:r>
            <a:r>
              <a:rPr lang="pt-BR" altLang="pt-BR" sz="2400" b="0" dirty="0"/>
              <a:t>, classificando estas informações em 6 tipos distintos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b="0" dirty="0"/>
              <a:t>Este modelo será designado como </a:t>
            </a:r>
            <a:r>
              <a:rPr lang="pt-BR" altLang="pt-BR" sz="2400" b="0" i="1" dirty="0"/>
              <a:t>“</a:t>
            </a:r>
            <a:r>
              <a:rPr lang="pt-BR" altLang="pt-BR" sz="2400" b="0" i="1" dirty="0" err="1">
                <a:solidFill>
                  <a:srgbClr val="00B050"/>
                </a:solidFill>
              </a:rPr>
              <a:t>the</a:t>
            </a:r>
            <a:r>
              <a:rPr lang="pt-BR" altLang="pt-BR" sz="2400" b="0" i="1" dirty="0">
                <a:solidFill>
                  <a:srgbClr val="00B050"/>
                </a:solidFill>
              </a:rPr>
              <a:t> Six-</a:t>
            </a:r>
            <a:r>
              <a:rPr lang="pt-BR" altLang="pt-BR" sz="2400" b="0" i="1" dirty="0" err="1">
                <a:solidFill>
                  <a:srgbClr val="00B050"/>
                </a:solidFill>
              </a:rPr>
              <a:t>element</a:t>
            </a:r>
            <a:r>
              <a:rPr lang="pt-BR" altLang="pt-BR" sz="2400" b="0" i="1" dirty="0">
                <a:solidFill>
                  <a:srgbClr val="00B050"/>
                </a:solidFill>
              </a:rPr>
              <a:t> ISA </a:t>
            </a:r>
            <a:r>
              <a:rPr lang="pt-BR" altLang="pt-BR" sz="2400" b="0" i="1" dirty="0" err="1">
                <a:solidFill>
                  <a:srgbClr val="00B050"/>
                </a:solidFill>
              </a:rPr>
              <a:t>defining</a:t>
            </a:r>
            <a:r>
              <a:rPr lang="pt-BR" altLang="pt-BR" sz="2400" b="0" i="1" dirty="0">
                <a:solidFill>
                  <a:srgbClr val="00B050"/>
                </a:solidFill>
              </a:rPr>
              <a:t> Model</a:t>
            </a:r>
            <a:r>
              <a:rPr lang="pt-BR" altLang="pt-BR" sz="2400" b="0" i="1" dirty="0"/>
              <a:t>” ou </a:t>
            </a:r>
            <a:r>
              <a:rPr lang="pt-BR" altLang="pt-BR" sz="2400" b="0" i="1" dirty="0">
                <a:solidFill>
                  <a:srgbClr val="00B050"/>
                </a:solidFill>
              </a:rPr>
              <a:t>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534F1-9F05-BAB1-15B1-E9A5F8060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979CDAC1-5753-3F42-185E-C46201EAD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8250" y="2692400"/>
          <a:ext cx="26701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612900" imgH="241300" progId="Equation.3">
                  <p:embed/>
                </p:oleObj>
              </mc:Choice>
              <mc:Fallback>
                <p:oleObj name="Equação" r:id="rId3" imgW="16129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692400"/>
                        <a:ext cx="26701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>
            <a:extLst>
              <a:ext uri="{FF2B5EF4-FFF2-40B4-BE49-F238E27FC236}">
                <a16:creationId xmlns:a16="http://schemas.microsoft.com/office/drawing/2014/main" id="{5694C661-FAD2-736F-4F45-B6BEAD16C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133600"/>
            <a:ext cx="262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buClrTx/>
              <a:buSzTx/>
              <a:buFontTx/>
              <a:buNone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1. Álgebra Booleana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CD79BB-4A97-DF78-534C-0B86C0C2C424}"/>
              </a:ext>
            </a:extLst>
          </p:cNvPr>
          <p:cNvSpPr txBox="1"/>
          <p:nvPr/>
        </p:nvSpPr>
        <p:spPr>
          <a:xfrm>
            <a:off x="4252913" y="1698625"/>
            <a:ext cx="4275137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Em 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Matemática Discreta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Conjuntos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Conjuntos Ordenados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Estruturas Algébricas</a:t>
            </a: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Ordens Parciais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/Totais</a:t>
            </a: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Reticulados, Anéis </a:t>
            </a:r>
            <a:r>
              <a:rPr lang="pt-BR" sz="1800" dirty="0" err="1">
                <a:solidFill>
                  <a:schemeClr val="tx2"/>
                </a:solidFill>
                <a:latin typeface="+mn-lt"/>
              </a:rPr>
              <a:t>etc</a:t>
            </a: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rgbClr val="FF0000"/>
                </a:solidFill>
                <a:latin typeface="+mn-lt"/>
              </a:rPr>
              <a:t>Álgebra Booleana, uma delas</a:t>
            </a:r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E150B5-6444-C070-9464-18DC2590066B}"/>
              </a:ext>
            </a:extLst>
          </p:cNvPr>
          <p:cNvSpPr txBox="1"/>
          <p:nvPr/>
        </p:nvSpPr>
        <p:spPr>
          <a:xfrm>
            <a:off x="3589338" y="3873500"/>
            <a:ext cx="54165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Uma definição matemática singela</a:t>
            </a: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rgbClr val="FF0000"/>
                </a:solidFill>
                <a:latin typeface="+mn-lt"/>
              </a:rPr>
              <a:t>Álgebra Booleana </a:t>
            </a:r>
            <a:r>
              <a:rPr lang="pt-BR" sz="1800" dirty="0">
                <a:solidFill>
                  <a:srgbClr val="92D050"/>
                </a:solidFill>
                <a:latin typeface="+mn-lt"/>
              </a:rPr>
              <a:t>é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 qualquer </a:t>
            </a:r>
            <a:r>
              <a:rPr lang="pt-BR" sz="1800" dirty="0">
                <a:solidFill>
                  <a:srgbClr val="FF9933"/>
                </a:solidFill>
                <a:latin typeface="+mn-lt"/>
              </a:rPr>
              <a:t>reticulado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lvl="1">
              <a:defRPr/>
            </a:pPr>
            <a:r>
              <a:rPr lang="pt-BR" sz="1800" dirty="0">
                <a:solidFill>
                  <a:srgbClr val="CC6600"/>
                </a:solidFill>
                <a:latin typeface="+mn-lt"/>
              </a:rPr>
              <a:t>complementado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 e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distributivo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AD39969-D184-82A4-B4D4-DD420EE0F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400"/>
              <a:t>3 - Organização x Arquitetura – O Modelo SIM</a:t>
            </a:r>
          </a:p>
        </p:txBody>
      </p:sp>
      <p:sp>
        <p:nvSpPr>
          <p:cNvPr id="29699" name="Espaço Reservado para Texto 1">
            <a:extLst>
              <a:ext uri="{FF2B5EF4-FFF2-40B4-BE49-F238E27FC236}">
                <a16:creationId xmlns:a16="http://schemas.microsoft.com/office/drawing/2014/main" id="{90F37784-AE73-7060-F891-C06FECB315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1479550"/>
            <a:ext cx="8604250" cy="467995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sz="1800" dirty="0"/>
              <a:t>O</a:t>
            </a:r>
            <a:r>
              <a:rPr lang="pt-BR" altLang="pt-BR" sz="1800" dirty="0">
                <a:solidFill>
                  <a:schemeClr val="tx2"/>
                </a:solidFill>
              </a:rPr>
              <a:t> </a:t>
            </a:r>
            <a:r>
              <a:rPr lang="pt-BR" altLang="pt-BR" sz="1800" b="1" dirty="0">
                <a:solidFill>
                  <a:schemeClr val="tx2"/>
                </a:solidFill>
              </a:rPr>
              <a:t>Conjunto de Registradores </a:t>
            </a:r>
            <a:r>
              <a:rPr lang="pt-BR" altLang="pt-BR" sz="1800" dirty="0"/>
              <a:t>(</a:t>
            </a:r>
            <a:r>
              <a:rPr lang="pt-BR" altLang="pt-BR" sz="1800" b="1" dirty="0"/>
              <a:t>R</a:t>
            </a:r>
            <a:r>
              <a:rPr lang="pt-BR" altLang="pt-BR" sz="1800" dirty="0"/>
              <a:t>) – O conjunto de elementos de memória internos ao processador acessíveis ao programador através da </a:t>
            </a:r>
            <a:r>
              <a:rPr lang="pt-BR" altLang="pt-BR" sz="1800" b="1" dirty="0"/>
              <a:t>AL</a:t>
            </a:r>
            <a:r>
              <a:rPr lang="pt-BR" altLang="pt-BR" sz="1800" dirty="0"/>
              <a:t> da </a:t>
            </a:r>
            <a:r>
              <a:rPr lang="pt-BR" altLang="pt-BR" sz="1800" b="1" dirty="0">
                <a:solidFill>
                  <a:srgbClr val="FF0000"/>
                </a:solidFill>
              </a:rPr>
              <a:t>ISA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sz="1800" dirty="0"/>
              <a:t>O </a:t>
            </a:r>
            <a:r>
              <a:rPr lang="pt-BR" altLang="pt-BR" sz="1800" b="1" dirty="0">
                <a:solidFill>
                  <a:schemeClr val="tx2"/>
                </a:solidFill>
              </a:rPr>
              <a:t>Conjunto de Instruções </a:t>
            </a:r>
            <a:r>
              <a:rPr lang="pt-BR" altLang="pt-BR" sz="1800" dirty="0"/>
              <a:t>(</a:t>
            </a:r>
            <a:r>
              <a:rPr lang="pt-BR" altLang="pt-BR" sz="1800" b="1" dirty="0"/>
              <a:t>I</a:t>
            </a:r>
            <a:r>
              <a:rPr lang="pt-BR" altLang="pt-BR" sz="1800" dirty="0"/>
              <a:t>)</a:t>
            </a:r>
            <a:r>
              <a:rPr lang="pt-BR" altLang="pt-BR" sz="1800" b="1" dirty="0"/>
              <a:t> –</a:t>
            </a:r>
            <a:r>
              <a:rPr lang="pt-BR" altLang="pt-BR" sz="1800" dirty="0"/>
              <a:t> O conjunto do que o processador é capaz de </a:t>
            </a:r>
            <a:r>
              <a:rPr lang="pt-BR" altLang="pt-BR" sz="1800" dirty="0">
                <a:solidFill>
                  <a:srgbClr val="FF0000"/>
                </a:solidFill>
              </a:rPr>
              <a:t>executar de forma atômica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sz="1800" dirty="0"/>
              <a:t>Os </a:t>
            </a:r>
            <a:r>
              <a:rPr lang="pt-BR" altLang="pt-BR" sz="1800" b="1" dirty="0">
                <a:solidFill>
                  <a:schemeClr val="tx2"/>
                </a:solidFill>
              </a:rPr>
              <a:t>Formatos das Instruções </a:t>
            </a:r>
            <a:r>
              <a:rPr lang="pt-BR" altLang="pt-BR" sz="1800" dirty="0"/>
              <a:t>(</a:t>
            </a:r>
            <a:r>
              <a:rPr lang="pt-BR" altLang="pt-BR" sz="1800" b="1" dirty="0"/>
              <a:t>F</a:t>
            </a:r>
            <a:r>
              <a:rPr lang="pt-BR" altLang="pt-BR" sz="1800" dirty="0"/>
              <a:t>) - O conjunto de regras que classificam os elementos de </a:t>
            </a:r>
            <a:r>
              <a:rPr lang="pt-BR" altLang="pt-BR" sz="1800" b="1" dirty="0"/>
              <a:t>I</a:t>
            </a:r>
            <a:r>
              <a:rPr lang="pt-BR" altLang="pt-BR" sz="1800" dirty="0"/>
              <a:t> em grupos de instruções com uma estrutura de representação binária idêntica ou similar, e a especificação de cada uma destas estruturas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sz="1800" dirty="0"/>
              <a:t>Os </a:t>
            </a:r>
            <a:r>
              <a:rPr lang="pt-BR" altLang="pt-BR" sz="1800" b="1" dirty="0">
                <a:solidFill>
                  <a:schemeClr val="tx2"/>
                </a:solidFill>
              </a:rPr>
              <a:t>Modos de Endereçamento </a:t>
            </a:r>
            <a:r>
              <a:rPr lang="pt-BR" altLang="pt-BR" sz="1800" dirty="0"/>
              <a:t>(</a:t>
            </a:r>
            <a:r>
              <a:rPr lang="pt-BR" altLang="pt-BR" sz="1800" b="1" dirty="0"/>
              <a:t>AM</a:t>
            </a:r>
            <a:r>
              <a:rPr lang="pt-BR" altLang="pt-BR" sz="1800" dirty="0"/>
              <a:t>) - O conjunto formado por todas as diferentes </a:t>
            </a:r>
            <a:r>
              <a:rPr lang="pt-BR" altLang="pt-BR" sz="1800" dirty="0">
                <a:solidFill>
                  <a:srgbClr val="FF0000"/>
                </a:solidFill>
              </a:rPr>
              <a:t>maneiras de especificar operando(s) de instruções </a:t>
            </a:r>
            <a:r>
              <a:rPr lang="pt-BR" altLang="pt-BR" sz="1800" dirty="0"/>
              <a:t>de </a:t>
            </a:r>
            <a:r>
              <a:rPr lang="pt-BR" altLang="pt-BR" sz="1800" b="1" dirty="0"/>
              <a:t>I</a:t>
            </a:r>
            <a:r>
              <a:rPr lang="pt-BR" altLang="pt-BR" sz="1800" dirty="0"/>
              <a:t> para cada formato de </a:t>
            </a:r>
            <a:r>
              <a:rPr lang="pt-BR" altLang="pt-BR" sz="1800" b="1" dirty="0"/>
              <a:t>F</a:t>
            </a:r>
            <a:r>
              <a:rPr lang="pt-BR" altLang="pt-BR" sz="1800" dirty="0"/>
              <a:t>, junto com as formas de se </a:t>
            </a:r>
            <a:r>
              <a:rPr lang="pt-BR" altLang="pt-BR" sz="1800" dirty="0">
                <a:solidFill>
                  <a:srgbClr val="FF0000"/>
                </a:solidFill>
              </a:rPr>
              <a:t>recuperar</a:t>
            </a:r>
            <a:r>
              <a:rPr lang="pt-BR" altLang="pt-BR" sz="1800" dirty="0"/>
              <a:t> tais operandos, durante a execução de uma instrução que o(s) emprega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sz="1800" dirty="0"/>
              <a:t>A </a:t>
            </a:r>
            <a:r>
              <a:rPr lang="pt-BR" altLang="pt-BR" sz="1800" b="1" dirty="0">
                <a:solidFill>
                  <a:schemeClr val="tx2"/>
                </a:solidFill>
              </a:rPr>
              <a:t>Linguagem de Montagem </a:t>
            </a:r>
            <a:r>
              <a:rPr lang="pt-BR" altLang="pt-BR" sz="1800" dirty="0"/>
              <a:t>(</a:t>
            </a:r>
            <a:r>
              <a:rPr lang="pt-BR" altLang="pt-BR" sz="1800" b="1" dirty="0"/>
              <a:t>AL</a:t>
            </a:r>
            <a:r>
              <a:rPr lang="pt-BR" altLang="pt-BR" sz="1800" dirty="0"/>
              <a:t>) - O conjunto de regras léxicas, sintáticas e semânticas que permite descrever textualmente: (1) </a:t>
            </a:r>
            <a:r>
              <a:rPr lang="pt-BR" altLang="pt-BR" sz="1800" b="1" dirty="0">
                <a:solidFill>
                  <a:srgbClr val="CC6600"/>
                </a:solidFill>
              </a:rPr>
              <a:t>programas</a:t>
            </a:r>
            <a:r>
              <a:rPr lang="pt-BR" altLang="pt-BR" sz="1800" dirty="0"/>
              <a:t> em executáveis pela </a:t>
            </a:r>
            <a:r>
              <a:rPr lang="pt-BR" altLang="pt-BR" sz="1800" b="1" dirty="0">
                <a:solidFill>
                  <a:srgbClr val="FF0000"/>
                </a:solidFill>
              </a:rPr>
              <a:t>ISA</a:t>
            </a:r>
            <a:r>
              <a:rPr lang="pt-BR" altLang="pt-BR" sz="1800" dirty="0"/>
              <a:t>; (2)</a:t>
            </a:r>
            <a:r>
              <a:rPr lang="pt-BR" altLang="pt-BR" sz="1800" b="1" dirty="0">
                <a:solidFill>
                  <a:srgbClr val="FF0000"/>
                </a:solidFill>
              </a:rPr>
              <a:t> </a:t>
            </a:r>
            <a:r>
              <a:rPr lang="pt-BR" altLang="pt-BR" sz="1800" b="1" dirty="0">
                <a:solidFill>
                  <a:srgbClr val="CC6600"/>
                </a:solidFill>
              </a:rPr>
              <a:t>dados</a:t>
            </a:r>
            <a:r>
              <a:rPr lang="pt-BR" altLang="pt-BR" sz="1800" dirty="0"/>
              <a:t> sobre os quais o programa opera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altLang="pt-BR" sz="1800" dirty="0"/>
              <a:t>O </a:t>
            </a:r>
            <a:r>
              <a:rPr lang="pt-BR" altLang="pt-BR" sz="1800" b="1" dirty="0">
                <a:solidFill>
                  <a:schemeClr val="tx2"/>
                </a:solidFill>
              </a:rPr>
              <a:t>Modelo de Acesso à Memória </a:t>
            </a:r>
            <a:r>
              <a:rPr lang="pt-BR" altLang="pt-BR" sz="1800" dirty="0"/>
              <a:t>(</a:t>
            </a:r>
            <a:r>
              <a:rPr lang="pt-BR" altLang="pt-BR" sz="1800" b="1" dirty="0"/>
              <a:t>M</a:t>
            </a:r>
            <a:r>
              <a:rPr lang="pt-BR" altLang="pt-BR" sz="1800" dirty="0"/>
              <a:t>) – O conjunto de regras que a </a:t>
            </a:r>
            <a:r>
              <a:rPr lang="pt-BR" altLang="pt-BR" sz="1800" b="1" dirty="0">
                <a:solidFill>
                  <a:srgbClr val="FF0000"/>
                </a:solidFill>
              </a:rPr>
              <a:t>ISA</a:t>
            </a:r>
            <a:r>
              <a:rPr lang="pt-BR" altLang="pt-BR" sz="1800" dirty="0"/>
              <a:t> usa para interagir com o universo externo a si, visto como </a:t>
            </a:r>
            <a:r>
              <a:rPr lang="pt-BR" altLang="pt-BR" sz="1800" b="1" dirty="0">
                <a:solidFill>
                  <a:srgbClr val="CC6600"/>
                </a:solidFill>
              </a:rPr>
              <a:t>memórias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altLang="pt-BR" sz="1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2876DE-DA3F-0363-E436-C85E2AB2E18A}"/>
              </a:ext>
            </a:extLst>
          </p:cNvPr>
          <p:cNvSpPr txBox="1"/>
          <p:nvPr/>
        </p:nvSpPr>
        <p:spPr>
          <a:xfrm>
            <a:off x="2097088" y="1030288"/>
            <a:ext cx="4949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 (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6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Elementos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Modelo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SIM</a:t>
            </a:r>
            <a:endParaRPr lang="pt-BR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2">
            <a:extLst>
              <a:ext uri="{FF2B5EF4-FFF2-40B4-BE49-F238E27FC236}">
                <a16:creationId xmlns:a16="http://schemas.microsoft.com/office/drawing/2014/main" id="{92AEE1ED-6D6A-368C-F8B5-A5192F36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752606"/>
            <a:ext cx="2650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buClrTx/>
              <a:buSzTx/>
              <a:buFontTx/>
              <a:buNone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1. Álgebra Booleana</a:t>
            </a:r>
          </a:p>
        </p:txBody>
      </p:sp>
      <p:sp>
        <p:nvSpPr>
          <p:cNvPr id="8196" name="Text Box 43">
            <a:extLst>
              <a:ext uri="{FF2B5EF4-FFF2-40B4-BE49-F238E27FC236}">
                <a16:creationId xmlns:a16="http://schemas.microsoft.com/office/drawing/2014/main" id="{3D5E965E-BD7F-75C5-DED9-159D33EE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743200"/>
            <a:ext cx="2620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</a:rPr>
              <a:t>2. Circuitos Digitais </a:t>
            </a:r>
            <a:endParaRPr lang="pt-BR" altLang="pt-BR" sz="2000" b="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21AD4BF-78D2-4ABA-AB9D-084AEF364D5F}"/>
              </a:ext>
            </a:extLst>
          </p:cNvPr>
          <p:cNvSpPr txBox="1"/>
          <p:nvPr/>
        </p:nvSpPr>
        <p:spPr>
          <a:xfrm>
            <a:off x="4252913" y="1698625"/>
            <a:ext cx="44291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Em 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Fundamentos de Sistemas Digitais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Álgebra Booleana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Portas Lógicas</a:t>
            </a:r>
          </a:p>
        </p:txBody>
      </p:sp>
      <p:pic>
        <p:nvPicPr>
          <p:cNvPr id="8198" name="Imagem 4" descr="Texto preto sobre fundo branco&#10;&#10;Descrição gerada automaticamente">
            <a:extLst>
              <a:ext uri="{FF2B5EF4-FFF2-40B4-BE49-F238E27FC236}">
                <a16:creationId xmlns:a16="http://schemas.microsoft.com/office/drawing/2014/main" id="{53D03019-9A69-5F01-B82C-9122F835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257550"/>
            <a:ext cx="40798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A40F1DEA-549F-26D1-CE9D-D816DF54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838575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2391E143-315B-3290-A278-10D576B0EB4B}"/>
              </a:ext>
            </a:extLst>
          </p:cNvPr>
          <p:cNvSpPr txBox="1"/>
          <p:nvPr/>
        </p:nvSpPr>
        <p:spPr>
          <a:xfrm>
            <a:off x="4806950" y="4429125"/>
            <a:ext cx="53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FF0000"/>
                </a:solidFill>
                <a:latin typeface="+mn-lt"/>
              </a:rPr>
              <a:t>OU</a:t>
            </a:r>
            <a:endParaRPr lang="pt-BR" sz="1800" dirty="0">
              <a:solidFill>
                <a:schemeClr val="tx2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8201" name="Rectangle 2">
            <a:extLst>
              <a:ext uri="{FF2B5EF4-FFF2-40B4-BE49-F238E27FC236}">
                <a16:creationId xmlns:a16="http://schemas.microsoft.com/office/drawing/2014/main" id="{DF12FB0A-9EAB-511F-BAB2-D245B57E9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019EB12-DF53-671A-E1A7-41192DDBC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07317"/>
              </p:ext>
            </p:extLst>
          </p:nvPr>
        </p:nvGraphicFramePr>
        <p:xfrm>
          <a:off x="1238250" y="2184874"/>
          <a:ext cx="26701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612900" imgH="241300" progId="Equation.3">
                  <p:embed/>
                </p:oleObj>
              </mc:Choice>
              <mc:Fallback>
                <p:oleObj name="Equação" r:id="rId4" imgW="1612900" imgH="241300" progId="Equation.3">
                  <p:embed/>
                  <p:pic>
                    <p:nvPicPr>
                      <p:cNvPr id="6147" name="Object 3">
                        <a:extLst>
                          <a:ext uri="{FF2B5EF4-FFF2-40B4-BE49-F238E27FC236}">
                            <a16:creationId xmlns:a16="http://schemas.microsoft.com/office/drawing/2014/main" id="{979CDAC1-5753-3F42-185E-C46201EAD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184874"/>
                        <a:ext cx="26701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55329A-15D2-652F-42C2-196C9C5F034A}"/>
              </a:ext>
            </a:extLst>
          </p:cNvPr>
          <p:cNvSpPr txBox="1"/>
          <p:nvPr/>
        </p:nvSpPr>
        <p:spPr>
          <a:xfrm>
            <a:off x="4252913" y="1698625"/>
            <a:ext cx="442912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Em 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Fundamentos de Sistemas Digitais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Álgebra Booleana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Portas Lógicas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Relação entre Álgebra Booleana</a:t>
            </a:r>
            <a:br>
              <a:rPr lang="pt-BR" sz="1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</a:br>
            <a:r>
              <a:rPr lang="pt-BR" sz="1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e Portas, Minimização Lógica</a:t>
            </a:r>
          </a:p>
        </p:txBody>
      </p:sp>
      <p:grpSp>
        <p:nvGrpSpPr>
          <p:cNvPr id="9219" name="Agrupar 1">
            <a:extLst>
              <a:ext uri="{FF2B5EF4-FFF2-40B4-BE49-F238E27FC236}">
                <a16:creationId xmlns:a16="http://schemas.microsoft.com/office/drawing/2014/main" id="{95AB4B1C-8547-A84E-861F-A1EAEE7C1FE7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1828800"/>
            <a:ext cx="2763898" cy="2271713"/>
            <a:chOff x="1019175" y="1828800"/>
            <a:chExt cx="2763690" cy="2272144"/>
          </a:xfrm>
        </p:grpSpPr>
        <p:graphicFrame>
          <p:nvGraphicFramePr>
            <p:cNvPr id="9221" name="Object 41">
              <a:extLst>
                <a:ext uri="{FF2B5EF4-FFF2-40B4-BE49-F238E27FC236}">
                  <a16:creationId xmlns:a16="http://schemas.microsoft.com/office/drawing/2014/main" id="{81B27AB7-0279-827B-B153-1E61CD6CC0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612900" imgH="241300" progId="Equation.3">
                    <p:embed/>
                  </p:oleObj>
                </mc:Choice>
                <mc:Fallback>
                  <p:oleObj name="Equação" r:id="rId2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2" name="Text Box 42">
              <a:extLst>
                <a:ext uri="{FF2B5EF4-FFF2-40B4-BE49-F238E27FC236}">
                  <a16:creationId xmlns:a16="http://schemas.microsoft.com/office/drawing/2014/main" id="{B280BE15-CCE0-F4B6-7DDB-C87E656A4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9223" name="Text Box 43">
              <a:extLst>
                <a:ext uri="{FF2B5EF4-FFF2-40B4-BE49-F238E27FC236}">
                  <a16:creationId xmlns:a16="http://schemas.microsoft.com/office/drawing/2014/main" id="{0AE76591-938A-D1B4-5935-D82095D3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9224" name="Rectangle 44">
              <a:extLst>
                <a:ext uri="{FF2B5EF4-FFF2-40B4-BE49-F238E27FC236}">
                  <a16:creationId xmlns:a16="http://schemas.microsoft.com/office/drawing/2014/main" id="{800CD6EE-C4CE-D52E-2620-446929A1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9225" name="Text Box 45">
              <a:extLst>
                <a:ext uri="{FF2B5EF4-FFF2-40B4-BE49-F238E27FC236}">
                  <a16:creationId xmlns:a16="http://schemas.microsoft.com/office/drawing/2014/main" id="{5933ECF8-58B2-042B-3BCE-B59FE4108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763690" cy="40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dirty="0">
                  <a:solidFill>
                    <a:srgbClr val="FF0000"/>
                  </a:solidFill>
                </a:rPr>
                <a:t>3. </a:t>
              </a:r>
              <a:r>
                <a:rPr lang="pt-BR" altLang="pt-BR" sz="2000" dirty="0" err="1">
                  <a:solidFill>
                    <a:srgbClr val="FF0000"/>
                  </a:solidFill>
                </a:rPr>
                <a:t>Comb</a:t>
              </a:r>
              <a:r>
                <a:rPr lang="pt-BR" altLang="pt-BR" sz="2000" dirty="0">
                  <a:solidFill>
                    <a:srgbClr val="FF0000"/>
                  </a:solidFill>
                </a:rPr>
                <a:t>/Sequenciais</a:t>
              </a:r>
            </a:p>
          </p:txBody>
        </p:sp>
        <p:pic>
          <p:nvPicPr>
            <p:cNvPr id="9226" name="Imagem 47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22D461C0-FD72-82E5-8DE9-F2863FEDE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2">
            <a:extLst>
              <a:ext uri="{FF2B5EF4-FFF2-40B4-BE49-F238E27FC236}">
                <a16:creationId xmlns:a16="http://schemas.microsoft.com/office/drawing/2014/main" id="{996AB478-DAA6-15FE-2F49-9E78B5CC9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6">
            <a:extLst>
              <a:ext uri="{FF2B5EF4-FFF2-40B4-BE49-F238E27FC236}">
                <a16:creationId xmlns:a16="http://schemas.microsoft.com/office/drawing/2014/main" id="{6D439A74-AC8F-46E1-CB7F-3C342C010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828800"/>
            <a:ext cx="3103490" cy="2579615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0243" name="Text Box 47">
            <a:extLst>
              <a:ext uri="{FF2B5EF4-FFF2-40B4-BE49-F238E27FC236}">
                <a16:creationId xmlns:a16="http://schemas.microsoft.com/office/drawing/2014/main" id="{E82422BD-EE61-6AAF-698A-C3497C01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1447800"/>
            <a:ext cx="227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</a:rPr>
              <a:t>4. Circuitos Úteis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D64F244-3E24-3F5F-8BAB-44C871554D23}"/>
              </a:ext>
            </a:extLst>
          </p:cNvPr>
          <p:cNvSpPr txBox="1"/>
          <p:nvPr/>
        </p:nvSpPr>
        <p:spPr>
          <a:xfrm>
            <a:off x="4252913" y="1698625"/>
            <a:ext cx="442912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Em </a:t>
            </a:r>
            <a:r>
              <a:rPr lang="pt-BR" sz="1800" dirty="0">
                <a:solidFill>
                  <a:srgbClr val="FF0000"/>
                </a:solidFill>
                <a:latin typeface="+mn-lt"/>
              </a:rPr>
              <a:t>Fundamentos de Sistemas Digitais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Álgebra Booleana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Portas Lógicas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Relação entre Álgebra Booleana</a:t>
            </a:r>
            <a:b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</a:br>
            <a:r>
              <a:rPr lang="pt-BR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e Portas, Minimização Lógica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pt-BR" sz="1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Máquinas de Estados Finitas</a:t>
            </a:r>
          </a:p>
        </p:txBody>
      </p:sp>
      <p:graphicFrame>
        <p:nvGraphicFramePr>
          <p:cNvPr id="10248" name="Object 41">
            <a:extLst>
              <a:ext uri="{FF2B5EF4-FFF2-40B4-BE49-F238E27FC236}">
                <a16:creationId xmlns:a16="http://schemas.microsoft.com/office/drawing/2014/main" id="{46AAD91F-0D14-83AD-E36D-3EB7A06D8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3539" y="2701122"/>
          <a:ext cx="1649951" cy="23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612900" imgH="241300" progId="Equation.3">
                  <p:embed/>
                </p:oleObj>
              </mc:Choice>
              <mc:Fallback>
                <p:oleObj name="Equação" r:id="rId3" imgW="1612900" imgH="2413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539" y="2701122"/>
                        <a:ext cx="1649951" cy="23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42">
            <a:extLst>
              <a:ext uri="{FF2B5EF4-FFF2-40B4-BE49-F238E27FC236}">
                <a16:creationId xmlns:a16="http://schemas.microsoft.com/office/drawing/2014/main" id="{AB39ECFF-C7F5-FABA-D0B6-F81F20F6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125" y="2402903"/>
            <a:ext cx="1930898" cy="2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1. Álgebra Booleana</a:t>
            </a: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0250" name="Text Box 43">
            <a:extLst>
              <a:ext uri="{FF2B5EF4-FFF2-40B4-BE49-F238E27FC236}">
                <a16:creationId xmlns:a16="http://schemas.microsoft.com/office/drawing/2014/main" id="{1DAA1D89-B31A-7285-96E9-7A97537F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076" y="2999341"/>
            <a:ext cx="1930898" cy="2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chemeClr val="accent2"/>
                </a:solidFill>
              </a:rPr>
              <a:t>2. Circuitos Digitais </a:t>
            </a:r>
            <a:endParaRPr lang="pt-BR" altLang="pt-BR" sz="2400" b="0" dirty="0">
              <a:latin typeface="Times" panose="02020603050405020304" pitchFamily="18" charset="0"/>
            </a:endParaRPr>
          </a:p>
        </p:txBody>
      </p:sp>
      <p:sp>
        <p:nvSpPr>
          <p:cNvPr id="10251" name="Rectangle 44">
            <a:extLst>
              <a:ext uri="{FF2B5EF4-FFF2-40B4-BE49-F238E27FC236}">
                <a16:creationId xmlns:a16="http://schemas.microsoft.com/office/drawing/2014/main" id="{5A386053-A504-2C27-EA9C-8B2A9E1B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613" y="2365625"/>
            <a:ext cx="2044133" cy="188758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0252" name="Text Box 45">
            <a:extLst>
              <a:ext uri="{FF2B5EF4-FFF2-40B4-BE49-F238E27FC236}">
                <a16:creationId xmlns:a16="http://schemas.microsoft.com/office/drawing/2014/main" id="{13601796-39C8-9FA1-8A83-4D02BCBC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908496"/>
            <a:ext cx="2763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</a:rPr>
              <a:t>3. </a:t>
            </a:r>
            <a:r>
              <a:rPr lang="pt-BR" altLang="pt-BR" sz="2000" dirty="0" err="1">
                <a:solidFill>
                  <a:srgbClr val="FF0000"/>
                </a:solidFill>
              </a:rPr>
              <a:t>Comb</a:t>
            </a:r>
            <a:r>
              <a:rPr lang="pt-BR" altLang="pt-BR" sz="2000" dirty="0">
                <a:solidFill>
                  <a:srgbClr val="FF0000"/>
                </a:solidFill>
              </a:rPr>
              <a:t>/Sequenciais</a:t>
            </a:r>
          </a:p>
        </p:txBody>
      </p:sp>
      <p:pic>
        <p:nvPicPr>
          <p:cNvPr id="10253" name="Imagem 59" descr="Texto preto sobre fundo branco&#10;&#10;Descrição gerada automaticamente">
            <a:extLst>
              <a:ext uri="{FF2B5EF4-FFF2-40B4-BE49-F238E27FC236}">
                <a16:creationId xmlns:a16="http://schemas.microsoft.com/office/drawing/2014/main" id="{5501BF7E-45D7-1DDD-C905-7A02590A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38" y="3266495"/>
            <a:ext cx="1318975" cy="83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>
            <a:extLst>
              <a:ext uri="{FF2B5EF4-FFF2-40B4-BE49-F238E27FC236}">
                <a16:creationId xmlns:a16="http://schemas.microsoft.com/office/drawing/2014/main" id="{D29085AA-B291-BE86-0DA3-30794CF5F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6">
            <a:extLst>
              <a:ext uri="{FF2B5EF4-FFF2-40B4-BE49-F238E27FC236}">
                <a16:creationId xmlns:a16="http://schemas.microsoft.com/office/drawing/2014/main" id="{D82F6B91-EC5B-0923-FE14-3FE97637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828800"/>
            <a:ext cx="2509838" cy="2360613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2291" name="Text Box 47">
            <a:extLst>
              <a:ext uri="{FF2B5EF4-FFF2-40B4-BE49-F238E27FC236}">
                <a16:creationId xmlns:a16="http://schemas.microsoft.com/office/drawing/2014/main" id="{88602181-2109-7BA2-ABD5-7F102AEE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1447800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4. Bloco de Dados</a:t>
            </a:r>
          </a:p>
        </p:txBody>
      </p:sp>
      <p:sp>
        <p:nvSpPr>
          <p:cNvPr id="12292" name="Rectangle 91">
            <a:extLst>
              <a:ext uri="{FF2B5EF4-FFF2-40B4-BE49-F238E27FC236}">
                <a16:creationId xmlns:a16="http://schemas.microsoft.com/office/drawing/2014/main" id="{E60C05A7-FA8B-E559-3F73-E9F463AC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828800"/>
            <a:ext cx="2324100" cy="2360613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2293" name="Text Box 92">
            <a:extLst>
              <a:ext uri="{FF2B5EF4-FFF2-40B4-BE49-F238E27FC236}">
                <a16:creationId xmlns:a16="http://schemas.microsoft.com/office/drawing/2014/main" id="{45E182AA-2B09-43D6-C26D-2588BA16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7800"/>
            <a:ext cx="265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4. Bloco de Controle</a:t>
            </a:r>
          </a:p>
        </p:txBody>
      </p:sp>
      <p:sp>
        <p:nvSpPr>
          <p:cNvPr id="12294" name="AutoShape 94">
            <a:extLst>
              <a:ext uri="{FF2B5EF4-FFF2-40B4-BE49-F238E27FC236}">
                <a16:creationId xmlns:a16="http://schemas.microsoft.com/office/drawing/2014/main" id="{1391526E-44EE-AE4F-1DC5-9329EE6C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667000"/>
            <a:ext cx="381000" cy="3048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2295" name="Text Box 95">
            <a:extLst>
              <a:ext uri="{FF2B5EF4-FFF2-40B4-BE49-F238E27FC236}">
                <a16:creationId xmlns:a16="http://schemas.microsoft.com/office/drawing/2014/main" id="{2434B8AB-2638-6B16-6EA1-386D64DD6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83" y="5367338"/>
            <a:ext cx="402712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</a:rPr>
              <a:t>Organização e Arquitetura de Processadores</a:t>
            </a:r>
          </a:p>
        </p:txBody>
      </p:sp>
      <p:sp>
        <p:nvSpPr>
          <p:cNvPr id="12296" name="AutoShape 96">
            <a:extLst>
              <a:ext uri="{FF2B5EF4-FFF2-40B4-BE49-F238E27FC236}">
                <a16:creationId xmlns:a16="http://schemas.microsoft.com/office/drawing/2014/main" id="{2E6E5A60-F409-7FBE-679C-C605CCE978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22463" y="4649788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2297" name="Text Box 93">
            <a:extLst>
              <a:ext uri="{FF2B5EF4-FFF2-40B4-BE49-F238E27FC236}">
                <a16:creationId xmlns:a16="http://schemas.microsoft.com/office/drawing/2014/main" id="{35D5C8BE-14EA-7939-06B8-D6DF3B2F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82688"/>
            <a:ext cx="3560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Modelo de von Neumann ou de Harvard</a:t>
            </a:r>
            <a:endParaRPr lang="pt-BR" altLang="pt-BR" sz="1400">
              <a:solidFill>
                <a:schemeClr val="accent2"/>
              </a:solidFill>
            </a:endParaRPr>
          </a:p>
        </p:txBody>
      </p:sp>
      <p:sp>
        <p:nvSpPr>
          <p:cNvPr id="12298" name="Rectangle 94">
            <a:extLst>
              <a:ext uri="{FF2B5EF4-FFF2-40B4-BE49-F238E27FC236}">
                <a16:creationId xmlns:a16="http://schemas.microsoft.com/office/drawing/2014/main" id="{88888CF3-8079-0421-80B1-7A640641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6019800" cy="292735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grpSp>
        <p:nvGrpSpPr>
          <p:cNvPr id="12299" name="Agrupar 103">
            <a:extLst>
              <a:ext uri="{FF2B5EF4-FFF2-40B4-BE49-F238E27FC236}">
                <a16:creationId xmlns:a16="http://schemas.microsoft.com/office/drawing/2014/main" id="{655678F8-6710-0E40-FC60-6CB3B0B00DCE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1828800"/>
            <a:ext cx="2247900" cy="2271713"/>
            <a:chOff x="1019175" y="1828800"/>
            <a:chExt cx="2247731" cy="2272144"/>
          </a:xfrm>
        </p:grpSpPr>
        <p:graphicFrame>
          <p:nvGraphicFramePr>
            <p:cNvPr id="12308" name="Object 41">
              <a:extLst>
                <a:ext uri="{FF2B5EF4-FFF2-40B4-BE49-F238E27FC236}">
                  <a16:creationId xmlns:a16="http://schemas.microsoft.com/office/drawing/2014/main" id="{54B58E50-FD27-933E-6FA3-86431384D1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612900" imgH="241300" progId="Equation.3">
                    <p:embed/>
                  </p:oleObj>
                </mc:Choice>
                <mc:Fallback>
                  <p:oleObj name="Equação" r:id="rId2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9" name="Text Box 42">
              <a:extLst>
                <a:ext uri="{FF2B5EF4-FFF2-40B4-BE49-F238E27FC236}">
                  <a16:creationId xmlns:a16="http://schemas.microsoft.com/office/drawing/2014/main" id="{91DAFA79-FF61-7C7E-60C8-BBAEB434B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2310" name="Text Box 43">
              <a:extLst>
                <a:ext uri="{FF2B5EF4-FFF2-40B4-BE49-F238E27FC236}">
                  <a16:creationId xmlns:a16="http://schemas.microsoft.com/office/drawing/2014/main" id="{6151D745-EB86-8206-A310-BC31F6119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2311" name="Rectangle 44">
              <a:extLst>
                <a:ext uri="{FF2B5EF4-FFF2-40B4-BE49-F238E27FC236}">
                  <a16:creationId xmlns:a16="http://schemas.microsoft.com/office/drawing/2014/main" id="{C0807F0E-147A-741B-7B8E-BC8DF3A0A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312" name="Text Box 45">
              <a:extLst>
                <a:ext uri="{FF2B5EF4-FFF2-40B4-BE49-F238E27FC236}">
                  <a16:creationId xmlns:a16="http://schemas.microsoft.com/office/drawing/2014/main" id="{B525E36B-5D48-8685-EA49-1CF88D5C9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2313" name="Imagem 109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DA0F556F-CA5F-D279-CD35-58B65C2D0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0" name="Agrupar 110">
            <a:extLst>
              <a:ext uri="{FF2B5EF4-FFF2-40B4-BE49-F238E27FC236}">
                <a16:creationId xmlns:a16="http://schemas.microsoft.com/office/drawing/2014/main" id="{71571EB6-0ED6-44D7-02AD-0F2866CB6C49}"/>
              </a:ext>
            </a:extLst>
          </p:cNvPr>
          <p:cNvGrpSpPr>
            <a:grpSpLocks/>
          </p:cNvGrpSpPr>
          <p:nvPr/>
        </p:nvGrpSpPr>
        <p:grpSpPr bwMode="auto">
          <a:xfrm>
            <a:off x="3867150" y="1795463"/>
            <a:ext cx="2247900" cy="2273300"/>
            <a:chOff x="1019175" y="1828800"/>
            <a:chExt cx="2247731" cy="2272144"/>
          </a:xfrm>
        </p:grpSpPr>
        <p:graphicFrame>
          <p:nvGraphicFramePr>
            <p:cNvPr id="12302" name="Object 41">
              <a:extLst>
                <a:ext uri="{FF2B5EF4-FFF2-40B4-BE49-F238E27FC236}">
                  <a16:creationId xmlns:a16="http://schemas.microsoft.com/office/drawing/2014/main" id="{B1E9CA27-6BFD-B5DA-B566-ECE0CAD2A5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5" imgW="1612900" imgH="241300" progId="Equation.3">
                    <p:embed/>
                  </p:oleObj>
                </mc:Choice>
                <mc:Fallback>
                  <p:oleObj name="Equação" r:id="rId5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Text Box 42">
              <a:extLst>
                <a:ext uri="{FF2B5EF4-FFF2-40B4-BE49-F238E27FC236}">
                  <a16:creationId xmlns:a16="http://schemas.microsoft.com/office/drawing/2014/main" id="{9658F12C-2848-796B-CC84-FEE215EE7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2304" name="Text Box 43">
              <a:extLst>
                <a:ext uri="{FF2B5EF4-FFF2-40B4-BE49-F238E27FC236}">
                  <a16:creationId xmlns:a16="http://schemas.microsoft.com/office/drawing/2014/main" id="{E304AE23-B777-4B2D-6AE7-C9D055832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2305" name="Rectangle 44">
              <a:extLst>
                <a:ext uri="{FF2B5EF4-FFF2-40B4-BE49-F238E27FC236}">
                  <a16:creationId xmlns:a16="http://schemas.microsoft.com/office/drawing/2014/main" id="{FC213F33-865C-66B7-1EC2-AADA5CF43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306" name="Text Box 45">
              <a:extLst>
                <a:ext uri="{FF2B5EF4-FFF2-40B4-BE49-F238E27FC236}">
                  <a16:creationId xmlns:a16="http://schemas.microsoft.com/office/drawing/2014/main" id="{930F9FC2-188F-B087-71B0-C6C14FE84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2307" name="Imagem 116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091E5A5B-7E2A-15FC-B758-D928C45DC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1" name="Rectangle 2">
            <a:extLst>
              <a:ext uri="{FF2B5EF4-FFF2-40B4-BE49-F238E27FC236}">
                <a16:creationId xmlns:a16="http://schemas.microsoft.com/office/drawing/2014/main" id="{859D8848-0996-A1BD-FE9B-5DCF08FF0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EE51E0-D1F1-CC32-864D-C9ACEB967C83}"/>
              </a:ext>
            </a:extLst>
          </p:cNvPr>
          <p:cNvSpPr txBox="1"/>
          <p:nvPr/>
        </p:nvSpPr>
        <p:spPr>
          <a:xfrm>
            <a:off x="3803650" y="4379119"/>
            <a:ext cx="5499100" cy="984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2"/>
                </a:solidFill>
                <a:latin typeface="+mn-lt"/>
              </a:rPr>
              <a:t>É possível classificar um processador como </a:t>
            </a:r>
            <a:br>
              <a:rPr lang="pt-BR" sz="1800" dirty="0">
                <a:solidFill>
                  <a:schemeClr val="tx2"/>
                </a:solidFill>
                <a:latin typeface="+mn-lt"/>
              </a:rPr>
            </a:br>
            <a:r>
              <a:rPr lang="pt-BR" sz="1800" dirty="0">
                <a:solidFill>
                  <a:schemeClr val="tx2"/>
                </a:solidFill>
                <a:latin typeface="+mn-lt"/>
              </a:rPr>
              <a:t>sendo uma </a:t>
            </a:r>
            <a:r>
              <a:rPr lang="pt-BR" sz="1800" dirty="0">
                <a:solidFill>
                  <a:srgbClr val="00B050"/>
                </a:solidFill>
                <a:latin typeface="+mn-lt"/>
              </a:rPr>
              <a:t>máquina de estados finita </a:t>
            </a:r>
            <a:r>
              <a:rPr lang="pt-BR" sz="1800" dirty="0">
                <a:solidFill>
                  <a:srgbClr val="CC6600"/>
                </a:solidFill>
                <a:latin typeface="+mn-lt"/>
              </a:rPr>
              <a:t>complexa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,</a:t>
            </a:r>
            <a:br>
              <a:rPr lang="pt-BR" sz="2000" dirty="0">
                <a:solidFill>
                  <a:schemeClr val="tx2"/>
                </a:solidFill>
                <a:latin typeface="+mn-lt"/>
              </a:rPr>
            </a:br>
            <a:r>
              <a:rPr lang="pt-BR" sz="2000" dirty="0">
                <a:solidFill>
                  <a:schemeClr val="tx2"/>
                </a:solidFill>
                <a:latin typeface="+mn-lt"/>
              </a:rPr>
              <a:t>com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entradas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saídas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 e </a:t>
            </a:r>
            <a:r>
              <a:rPr lang="pt-BR" sz="2000" dirty="0">
                <a:solidFill>
                  <a:srgbClr val="996600"/>
                </a:solidFill>
                <a:latin typeface="+mn-lt"/>
              </a:rPr>
              <a:t>estados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 (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muitos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)</a:t>
            </a:r>
            <a:endParaRPr lang="pt-BR" sz="2000" dirty="0">
              <a:solidFill>
                <a:srgbClr val="CC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6">
            <a:extLst>
              <a:ext uri="{FF2B5EF4-FFF2-40B4-BE49-F238E27FC236}">
                <a16:creationId xmlns:a16="http://schemas.microsoft.com/office/drawing/2014/main" id="{E75469A6-9682-9064-BE47-263A84C80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2092325"/>
            <a:ext cx="2574925" cy="2382838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3315" name="Text Box 47">
            <a:extLst>
              <a:ext uri="{FF2B5EF4-FFF2-40B4-BE49-F238E27FC236}">
                <a16:creationId xmlns:a16="http://schemas.microsoft.com/office/drawing/2014/main" id="{EC7BB815-C5AB-8B45-90E1-34D9AA94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1787525"/>
            <a:ext cx="171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4. Bloco de Dados</a:t>
            </a:r>
          </a:p>
        </p:txBody>
      </p:sp>
      <p:sp>
        <p:nvSpPr>
          <p:cNvPr id="13316" name="Rectangle 91">
            <a:extLst>
              <a:ext uri="{FF2B5EF4-FFF2-40B4-BE49-F238E27FC236}">
                <a16:creationId xmlns:a16="http://schemas.microsoft.com/office/drawing/2014/main" id="{EABD62A7-BED8-8461-9F51-BCDE57CF8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092325"/>
            <a:ext cx="2324100" cy="2382838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3317" name="Text Box 92">
            <a:extLst>
              <a:ext uri="{FF2B5EF4-FFF2-40B4-BE49-F238E27FC236}">
                <a16:creationId xmlns:a16="http://schemas.microsoft.com/office/drawing/2014/main" id="{9D4F093D-1880-FBEC-40E9-CE54051B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1787525"/>
            <a:ext cx="1906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4. Bloco de Controle</a:t>
            </a:r>
          </a:p>
        </p:txBody>
      </p:sp>
      <p:sp>
        <p:nvSpPr>
          <p:cNvPr id="13318" name="Rectangle 94">
            <a:extLst>
              <a:ext uri="{FF2B5EF4-FFF2-40B4-BE49-F238E27FC236}">
                <a16:creationId xmlns:a16="http://schemas.microsoft.com/office/drawing/2014/main" id="{31B50975-2081-6828-3C5C-90C5A65C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1482725"/>
            <a:ext cx="6019800" cy="3132138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3319" name="Text Box 95">
            <a:extLst>
              <a:ext uri="{FF2B5EF4-FFF2-40B4-BE49-F238E27FC236}">
                <a16:creationId xmlns:a16="http://schemas.microsoft.com/office/drawing/2014/main" id="{F0868560-B69C-F762-6E94-79530933D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177925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5. Arquitetura</a:t>
            </a:r>
          </a:p>
        </p:txBody>
      </p:sp>
      <p:sp>
        <p:nvSpPr>
          <p:cNvPr id="13320" name="AutoShape 96">
            <a:extLst>
              <a:ext uri="{FF2B5EF4-FFF2-40B4-BE49-F238E27FC236}">
                <a16:creationId xmlns:a16="http://schemas.microsoft.com/office/drawing/2014/main" id="{FABA45D0-EE7B-7EA4-1E07-479F2B09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708525"/>
            <a:ext cx="381000" cy="533400"/>
          </a:xfrm>
          <a:prstGeom prst="upDownArrow">
            <a:avLst>
              <a:gd name="adj1" fmla="val 50000"/>
              <a:gd name="adj2" fmla="val 2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3321" name="AutoShape 97">
            <a:extLst>
              <a:ext uri="{FF2B5EF4-FFF2-40B4-BE49-F238E27FC236}">
                <a16:creationId xmlns:a16="http://schemas.microsoft.com/office/drawing/2014/main" id="{FE0EA753-C5BB-3E69-2766-5A9E7FCC3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854325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3322" name="Text Box 98">
            <a:extLst>
              <a:ext uri="{FF2B5EF4-FFF2-40B4-BE49-F238E27FC236}">
                <a16:creationId xmlns:a16="http://schemas.microsoft.com/office/drawing/2014/main" id="{BB102FED-A1F1-8954-2738-89E30893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247332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6. Barramentos</a:t>
            </a:r>
          </a:p>
        </p:txBody>
      </p:sp>
      <p:sp>
        <p:nvSpPr>
          <p:cNvPr id="13323" name="Text Box 99">
            <a:extLst>
              <a:ext uri="{FF2B5EF4-FFF2-40B4-BE49-F238E27FC236}">
                <a16:creationId xmlns:a16="http://schemas.microsoft.com/office/drawing/2014/main" id="{C270937D-ADCF-676F-12EE-E0ED874F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783138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6. Barramentos</a:t>
            </a:r>
          </a:p>
        </p:txBody>
      </p:sp>
      <p:sp>
        <p:nvSpPr>
          <p:cNvPr id="13324" name="Text Box 100">
            <a:extLst>
              <a:ext uri="{FF2B5EF4-FFF2-40B4-BE49-F238E27FC236}">
                <a16:creationId xmlns:a16="http://schemas.microsoft.com/office/drawing/2014/main" id="{3C83115E-4BEE-C331-73E6-2280B41C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5218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3325" name="AutoShape 101">
            <a:extLst>
              <a:ext uri="{FF2B5EF4-FFF2-40B4-BE49-F238E27FC236}">
                <a16:creationId xmlns:a16="http://schemas.microsoft.com/office/drawing/2014/main" id="{6319A878-7134-B006-2F23-C59C4AAB9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930525"/>
            <a:ext cx="381000" cy="3048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3326" name="Text Box 93">
            <a:extLst>
              <a:ext uri="{FF2B5EF4-FFF2-40B4-BE49-F238E27FC236}">
                <a16:creationId xmlns:a16="http://schemas.microsoft.com/office/drawing/2014/main" id="{8AE60A4E-ABD5-2981-270E-6921CBCC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501775"/>
            <a:ext cx="356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Modelo de von Neumann ou de Harvard</a:t>
            </a:r>
            <a:endParaRPr lang="pt-BR" altLang="pt-BR" sz="1400">
              <a:solidFill>
                <a:schemeClr val="accent2"/>
              </a:solidFill>
            </a:endParaRPr>
          </a:p>
        </p:txBody>
      </p:sp>
      <p:grpSp>
        <p:nvGrpSpPr>
          <p:cNvPr id="13327" name="Agrupar 105">
            <a:extLst>
              <a:ext uri="{FF2B5EF4-FFF2-40B4-BE49-F238E27FC236}">
                <a16:creationId xmlns:a16="http://schemas.microsoft.com/office/drawing/2014/main" id="{2189BA93-A658-B5F4-8742-456BAC8E64A2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2098675"/>
            <a:ext cx="2247900" cy="2273300"/>
            <a:chOff x="1019175" y="1828800"/>
            <a:chExt cx="2247731" cy="2272144"/>
          </a:xfrm>
        </p:grpSpPr>
        <p:graphicFrame>
          <p:nvGraphicFramePr>
            <p:cNvPr id="13340" name="Object 41">
              <a:extLst>
                <a:ext uri="{FF2B5EF4-FFF2-40B4-BE49-F238E27FC236}">
                  <a16:creationId xmlns:a16="http://schemas.microsoft.com/office/drawing/2014/main" id="{9700C2D0-9B43-3605-A2B9-426272B965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612900" imgH="241300" progId="Equation.3">
                    <p:embed/>
                  </p:oleObj>
                </mc:Choice>
                <mc:Fallback>
                  <p:oleObj name="Equação" r:id="rId2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1" name="Text Box 42">
              <a:extLst>
                <a:ext uri="{FF2B5EF4-FFF2-40B4-BE49-F238E27FC236}">
                  <a16:creationId xmlns:a16="http://schemas.microsoft.com/office/drawing/2014/main" id="{600F9D15-7D53-8FE5-9B6D-40560C8BD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3342" name="Text Box 43">
              <a:extLst>
                <a:ext uri="{FF2B5EF4-FFF2-40B4-BE49-F238E27FC236}">
                  <a16:creationId xmlns:a16="http://schemas.microsoft.com/office/drawing/2014/main" id="{233BCCE8-3291-09E6-4822-86B8D84BE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3343" name="Rectangle 44">
              <a:extLst>
                <a:ext uri="{FF2B5EF4-FFF2-40B4-BE49-F238E27FC236}">
                  <a16:creationId xmlns:a16="http://schemas.microsoft.com/office/drawing/2014/main" id="{09BFD89F-5A06-B805-8F7B-EE32AF738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3344" name="Text Box 45">
              <a:extLst>
                <a:ext uri="{FF2B5EF4-FFF2-40B4-BE49-F238E27FC236}">
                  <a16:creationId xmlns:a16="http://schemas.microsoft.com/office/drawing/2014/main" id="{12A8AE44-9730-D3C8-128C-A0BF897AE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3345" name="Imagem 111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58EB5D0C-3A80-7ADB-C59E-1AB620BFD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8" name="Agrupar 119">
            <a:extLst>
              <a:ext uri="{FF2B5EF4-FFF2-40B4-BE49-F238E27FC236}">
                <a16:creationId xmlns:a16="http://schemas.microsoft.com/office/drawing/2014/main" id="{2717245C-85E1-D4D3-182D-E48FFA195315}"/>
              </a:ext>
            </a:extLst>
          </p:cNvPr>
          <p:cNvGrpSpPr>
            <a:grpSpLocks/>
          </p:cNvGrpSpPr>
          <p:nvPr/>
        </p:nvGrpSpPr>
        <p:grpSpPr bwMode="auto">
          <a:xfrm>
            <a:off x="4167188" y="2114550"/>
            <a:ext cx="2247900" cy="2273300"/>
            <a:chOff x="1019175" y="1828800"/>
            <a:chExt cx="2247731" cy="2272144"/>
          </a:xfrm>
        </p:grpSpPr>
        <p:graphicFrame>
          <p:nvGraphicFramePr>
            <p:cNvPr id="13334" name="Object 41">
              <a:extLst>
                <a:ext uri="{FF2B5EF4-FFF2-40B4-BE49-F238E27FC236}">
                  <a16:creationId xmlns:a16="http://schemas.microsoft.com/office/drawing/2014/main" id="{008132E3-B364-9E46-89E5-E4E999D4E8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5" imgW="1612900" imgH="241300" progId="Equation.3">
                    <p:embed/>
                  </p:oleObj>
                </mc:Choice>
                <mc:Fallback>
                  <p:oleObj name="Equação" r:id="rId5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5" name="Text Box 42">
              <a:extLst>
                <a:ext uri="{FF2B5EF4-FFF2-40B4-BE49-F238E27FC236}">
                  <a16:creationId xmlns:a16="http://schemas.microsoft.com/office/drawing/2014/main" id="{46024CCA-C967-E722-67AE-A7CA7EB4D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3336" name="Text Box 43">
              <a:extLst>
                <a:ext uri="{FF2B5EF4-FFF2-40B4-BE49-F238E27FC236}">
                  <a16:creationId xmlns:a16="http://schemas.microsoft.com/office/drawing/2014/main" id="{865241BC-E036-C467-C2E8-B81409EAF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3337" name="Rectangle 44">
              <a:extLst>
                <a:ext uri="{FF2B5EF4-FFF2-40B4-BE49-F238E27FC236}">
                  <a16:creationId xmlns:a16="http://schemas.microsoft.com/office/drawing/2014/main" id="{D255DBC8-05DE-67A9-816E-22B37B4BC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3338" name="Text Box 45">
              <a:extLst>
                <a:ext uri="{FF2B5EF4-FFF2-40B4-BE49-F238E27FC236}">
                  <a16:creationId xmlns:a16="http://schemas.microsoft.com/office/drawing/2014/main" id="{C97B8A38-51F2-D226-4180-AA71A2DCE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3339" name="Imagem 125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CC51644A-41E4-B1DC-94C4-B169B1313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9" name="Rectangle 2">
            <a:extLst>
              <a:ext uri="{FF2B5EF4-FFF2-40B4-BE49-F238E27FC236}">
                <a16:creationId xmlns:a16="http://schemas.microsoft.com/office/drawing/2014/main" id="{722968E7-5FE4-2136-ADE0-7502B064E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  <p:sp>
        <p:nvSpPr>
          <p:cNvPr id="13330" name="AutoShape 96">
            <a:extLst>
              <a:ext uri="{FF2B5EF4-FFF2-40B4-BE49-F238E27FC236}">
                <a16:creationId xmlns:a16="http://schemas.microsoft.com/office/drawing/2014/main" id="{CBA7245F-4C6B-E584-FF7E-CF72446D8F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40400" y="4845050"/>
            <a:ext cx="838200" cy="381000"/>
          </a:xfrm>
          <a:prstGeom prst="leftArrow">
            <a:avLst>
              <a:gd name="adj1" fmla="val 50000"/>
              <a:gd name="adj2" fmla="val 449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3331" name="AutoShape 96">
            <a:extLst>
              <a:ext uri="{FF2B5EF4-FFF2-40B4-BE49-F238E27FC236}">
                <a16:creationId xmlns:a16="http://schemas.microsoft.com/office/drawing/2014/main" id="{77218F69-C395-0A84-CEF5-FBAC3B770DFA}"/>
              </a:ext>
            </a:extLst>
          </p:cNvPr>
          <p:cNvSpPr>
            <a:spLocks noChangeArrowheads="1"/>
          </p:cNvSpPr>
          <p:nvPr/>
        </p:nvSpPr>
        <p:spPr bwMode="auto">
          <a:xfrm rot="6126892">
            <a:off x="6353175" y="4121150"/>
            <a:ext cx="2362200" cy="381000"/>
          </a:xfrm>
          <a:prstGeom prst="leftArrow">
            <a:avLst>
              <a:gd name="adj1" fmla="val 50000"/>
              <a:gd name="adj2" fmla="val 4503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3332" name="AutoShape 96">
            <a:extLst>
              <a:ext uri="{FF2B5EF4-FFF2-40B4-BE49-F238E27FC236}">
                <a16:creationId xmlns:a16="http://schemas.microsoft.com/office/drawing/2014/main" id="{99B0E049-63C2-3578-B713-60E758F87FB8}"/>
              </a:ext>
            </a:extLst>
          </p:cNvPr>
          <p:cNvSpPr>
            <a:spLocks noChangeArrowheads="1"/>
          </p:cNvSpPr>
          <p:nvPr/>
        </p:nvSpPr>
        <p:spPr bwMode="auto">
          <a:xfrm rot="2397853">
            <a:off x="4540250" y="5195888"/>
            <a:ext cx="585788" cy="381000"/>
          </a:xfrm>
          <a:prstGeom prst="leftArrow">
            <a:avLst>
              <a:gd name="adj1" fmla="val 50000"/>
              <a:gd name="adj2" fmla="val 4506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3333" name="Text Box 95">
            <a:extLst>
              <a:ext uri="{FF2B5EF4-FFF2-40B4-BE49-F238E27FC236}">
                <a16:creationId xmlns:a16="http://schemas.microsoft.com/office/drawing/2014/main" id="{AA366C20-3F64-49F8-3E20-4D1A0FE65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556250"/>
            <a:ext cx="452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</a:rPr>
              <a:t>Arquitetura e Organização de Computadores (E/S e Mem Básicas)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6">
            <a:extLst>
              <a:ext uri="{FF2B5EF4-FFF2-40B4-BE49-F238E27FC236}">
                <a16:creationId xmlns:a16="http://schemas.microsoft.com/office/drawing/2014/main" id="{743AE95C-2543-1C78-F5E5-45A2A8B2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2016125"/>
            <a:ext cx="2324100" cy="2435225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4339" name="Text Box 47">
            <a:extLst>
              <a:ext uri="{FF2B5EF4-FFF2-40B4-BE49-F238E27FC236}">
                <a16:creationId xmlns:a16="http://schemas.microsoft.com/office/drawing/2014/main" id="{09F0840F-6937-151B-D5F5-E24A69FBB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711325"/>
            <a:ext cx="171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4. Bloco de Dados</a:t>
            </a:r>
          </a:p>
        </p:txBody>
      </p:sp>
      <p:sp>
        <p:nvSpPr>
          <p:cNvPr id="14340" name="Rectangle 91">
            <a:extLst>
              <a:ext uri="{FF2B5EF4-FFF2-40B4-BE49-F238E27FC236}">
                <a16:creationId xmlns:a16="http://schemas.microsoft.com/office/drawing/2014/main" id="{28543BEA-751D-C10B-B950-25F89FCC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2016125"/>
            <a:ext cx="2324100" cy="243205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solidFill>
                <a:srgbClr val="003366"/>
              </a:solidFill>
              <a:latin typeface="Times" panose="02020603050405020304" pitchFamily="18" charset="0"/>
            </a:endParaRPr>
          </a:p>
        </p:txBody>
      </p:sp>
      <p:sp>
        <p:nvSpPr>
          <p:cNvPr id="14341" name="Text Box 92">
            <a:extLst>
              <a:ext uri="{FF2B5EF4-FFF2-40B4-BE49-F238E27FC236}">
                <a16:creationId xmlns:a16="http://schemas.microsoft.com/office/drawing/2014/main" id="{93239917-922F-4E12-60CE-16BC5D200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1711325"/>
            <a:ext cx="1906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4. Bloco de Controle</a:t>
            </a:r>
          </a:p>
        </p:txBody>
      </p:sp>
      <p:sp>
        <p:nvSpPr>
          <p:cNvPr id="14342" name="Rectangle 94">
            <a:extLst>
              <a:ext uri="{FF2B5EF4-FFF2-40B4-BE49-F238E27FC236}">
                <a16:creationId xmlns:a16="http://schemas.microsoft.com/office/drawing/2014/main" id="{7C1F4B66-4A1E-7B81-8921-7076F5205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406525"/>
            <a:ext cx="6019800" cy="3165475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4343" name="Text Box 95">
            <a:extLst>
              <a:ext uri="{FF2B5EF4-FFF2-40B4-BE49-F238E27FC236}">
                <a16:creationId xmlns:a16="http://schemas.microsoft.com/office/drawing/2014/main" id="{E787323F-B470-04E5-8CC2-B2072E111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101725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5. Arquitetura</a:t>
            </a:r>
          </a:p>
        </p:txBody>
      </p:sp>
      <p:sp>
        <p:nvSpPr>
          <p:cNvPr id="14344" name="AutoShape 96">
            <a:extLst>
              <a:ext uri="{FF2B5EF4-FFF2-40B4-BE49-F238E27FC236}">
                <a16:creationId xmlns:a16="http://schemas.microsoft.com/office/drawing/2014/main" id="{15C1F5BE-F563-C7E9-B1BF-C86EFC70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4622800"/>
            <a:ext cx="381000" cy="328613"/>
          </a:xfrm>
          <a:prstGeom prst="upDownArrow">
            <a:avLst>
              <a:gd name="adj1" fmla="val 50000"/>
              <a:gd name="adj2" fmla="val 2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4345" name="AutoShape 97">
            <a:extLst>
              <a:ext uri="{FF2B5EF4-FFF2-40B4-BE49-F238E27FC236}">
                <a16:creationId xmlns:a16="http://schemas.microsoft.com/office/drawing/2014/main" id="{BCC27C97-FD46-26D3-00FE-441721C9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2778125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4346" name="Text Box 100">
            <a:extLst>
              <a:ext uri="{FF2B5EF4-FFF2-40B4-BE49-F238E27FC236}">
                <a16:creationId xmlns:a16="http://schemas.microsoft.com/office/drawing/2014/main" id="{87205F59-455F-3285-5548-9F7CF2CE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4953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0">
              <a:latin typeface="Times" panose="02020603050405020304" pitchFamily="18" charset="0"/>
            </a:endParaRPr>
          </a:p>
        </p:txBody>
      </p:sp>
      <p:sp>
        <p:nvSpPr>
          <p:cNvPr id="14347" name="Text Box 101">
            <a:extLst>
              <a:ext uri="{FF2B5EF4-FFF2-40B4-BE49-F238E27FC236}">
                <a16:creationId xmlns:a16="http://schemas.microsoft.com/office/drawing/2014/main" id="{26F5756E-AE5D-90C8-0D46-3E0D925CE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5002213"/>
            <a:ext cx="2035175" cy="739775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8. ENTRADA/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SAÍDA</a:t>
            </a:r>
            <a:endParaRPr lang="pt-BR" altLang="pt-BR" sz="1400">
              <a:solidFill>
                <a:schemeClr val="accent2"/>
              </a:solidFill>
            </a:endParaRPr>
          </a:p>
        </p:txBody>
      </p:sp>
      <p:sp>
        <p:nvSpPr>
          <p:cNvPr id="14348" name="Text Box 102">
            <a:extLst>
              <a:ext uri="{FF2B5EF4-FFF2-40B4-BE49-F238E27FC236}">
                <a16:creationId xmlns:a16="http://schemas.microsoft.com/office/drawing/2014/main" id="{5D924941-C900-02F2-6B41-9FED468E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778125"/>
            <a:ext cx="1277937" cy="342900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7. MEMÓRIA</a:t>
            </a:r>
          </a:p>
        </p:txBody>
      </p:sp>
      <p:sp>
        <p:nvSpPr>
          <p:cNvPr id="14349" name="AutoShape 103">
            <a:extLst>
              <a:ext uri="{FF2B5EF4-FFF2-40B4-BE49-F238E27FC236}">
                <a16:creationId xmlns:a16="http://schemas.microsoft.com/office/drawing/2014/main" id="{EA824EAD-92D5-9F2A-675B-508BE408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2854325"/>
            <a:ext cx="381000" cy="3048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4350" name="Text Box 93">
            <a:extLst>
              <a:ext uri="{FF2B5EF4-FFF2-40B4-BE49-F238E27FC236}">
                <a16:creationId xmlns:a16="http://schemas.microsoft.com/office/drawing/2014/main" id="{F2946635-9CD4-7C4E-4C5A-EFB8B45A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1423988"/>
            <a:ext cx="356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Modelo de von Neumann ou de Harvard</a:t>
            </a:r>
            <a:endParaRPr lang="pt-BR" altLang="pt-BR" sz="1400">
              <a:solidFill>
                <a:schemeClr val="accent2"/>
              </a:solidFill>
            </a:endParaRPr>
          </a:p>
        </p:txBody>
      </p:sp>
      <p:sp>
        <p:nvSpPr>
          <p:cNvPr id="14351" name="Text Box 98">
            <a:extLst>
              <a:ext uri="{FF2B5EF4-FFF2-40B4-BE49-F238E27FC236}">
                <a16:creationId xmlns:a16="http://schemas.microsoft.com/office/drawing/2014/main" id="{5BC69EBA-DC7F-A852-16C4-9F9E2A4A5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419350"/>
            <a:ext cx="1389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6. Barramento</a:t>
            </a:r>
          </a:p>
        </p:txBody>
      </p:sp>
      <p:sp>
        <p:nvSpPr>
          <p:cNvPr id="14352" name="Text Box 99">
            <a:extLst>
              <a:ext uri="{FF2B5EF4-FFF2-40B4-BE49-F238E27FC236}">
                <a16:creationId xmlns:a16="http://schemas.microsoft.com/office/drawing/2014/main" id="{7669F112-C4B2-4412-1ECE-23A93CC7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4572000"/>
            <a:ext cx="1389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>
                <a:solidFill>
                  <a:schemeClr val="accent2"/>
                </a:solidFill>
              </a:rPr>
              <a:t>6. Barramento</a:t>
            </a:r>
          </a:p>
        </p:txBody>
      </p:sp>
      <p:grpSp>
        <p:nvGrpSpPr>
          <p:cNvPr id="14353" name="Agrupar 107">
            <a:extLst>
              <a:ext uri="{FF2B5EF4-FFF2-40B4-BE49-F238E27FC236}">
                <a16:creationId xmlns:a16="http://schemas.microsoft.com/office/drawing/2014/main" id="{C40B01E1-3B71-45F0-0D68-41B8D5C6952D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2020888"/>
            <a:ext cx="2247900" cy="2273300"/>
            <a:chOff x="1019175" y="1828800"/>
            <a:chExt cx="2247731" cy="2272144"/>
          </a:xfrm>
        </p:grpSpPr>
        <p:graphicFrame>
          <p:nvGraphicFramePr>
            <p:cNvPr id="14366" name="Object 41">
              <a:extLst>
                <a:ext uri="{FF2B5EF4-FFF2-40B4-BE49-F238E27FC236}">
                  <a16:creationId xmlns:a16="http://schemas.microsoft.com/office/drawing/2014/main" id="{C8A522C2-A4A6-78A8-41E2-E24ACB07EC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612900" imgH="241300" progId="Equation.3">
                    <p:embed/>
                  </p:oleObj>
                </mc:Choice>
                <mc:Fallback>
                  <p:oleObj name="Equação" r:id="rId2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Text Box 42">
              <a:extLst>
                <a:ext uri="{FF2B5EF4-FFF2-40B4-BE49-F238E27FC236}">
                  <a16:creationId xmlns:a16="http://schemas.microsoft.com/office/drawing/2014/main" id="{31EEA5D5-2B98-EBC1-5A84-BCF1249C1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4368" name="Text Box 43">
              <a:extLst>
                <a:ext uri="{FF2B5EF4-FFF2-40B4-BE49-F238E27FC236}">
                  <a16:creationId xmlns:a16="http://schemas.microsoft.com/office/drawing/2014/main" id="{6C74F4E0-F778-82C1-14CB-43A2CA710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4369" name="Rectangle 44">
              <a:extLst>
                <a:ext uri="{FF2B5EF4-FFF2-40B4-BE49-F238E27FC236}">
                  <a16:creationId xmlns:a16="http://schemas.microsoft.com/office/drawing/2014/main" id="{532C919A-0DC8-6A41-5F28-D15FD8238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4370" name="Text Box 45">
              <a:extLst>
                <a:ext uri="{FF2B5EF4-FFF2-40B4-BE49-F238E27FC236}">
                  <a16:creationId xmlns:a16="http://schemas.microsoft.com/office/drawing/2014/main" id="{DF24294C-E476-6A8E-249E-1EE512032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4371" name="Imagem 113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BB7B8C1B-DDD0-B7E5-1C61-C4132CC47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4" name="Agrupar 114">
            <a:extLst>
              <a:ext uri="{FF2B5EF4-FFF2-40B4-BE49-F238E27FC236}">
                <a16:creationId xmlns:a16="http://schemas.microsoft.com/office/drawing/2014/main" id="{E257C813-692F-841E-EC32-4377A296ACFC}"/>
              </a:ext>
            </a:extLst>
          </p:cNvPr>
          <p:cNvGrpSpPr>
            <a:grpSpLocks/>
          </p:cNvGrpSpPr>
          <p:nvPr/>
        </p:nvGrpSpPr>
        <p:grpSpPr bwMode="auto">
          <a:xfrm>
            <a:off x="3925888" y="2030413"/>
            <a:ext cx="2247900" cy="2271712"/>
            <a:chOff x="1019175" y="1828800"/>
            <a:chExt cx="2247731" cy="2272144"/>
          </a:xfrm>
        </p:grpSpPr>
        <p:graphicFrame>
          <p:nvGraphicFramePr>
            <p:cNvPr id="14360" name="Object 41">
              <a:extLst>
                <a:ext uri="{FF2B5EF4-FFF2-40B4-BE49-F238E27FC236}">
                  <a16:creationId xmlns:a16="http://schemas.microsoft.com/office/drawing/2014/main" id="{E0986C50-ADFF-96C3-BCC1-A0B3E48EF8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8725" y="2514600"/>
            <a:ext cx="16129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5" imgW="1612900" imgH="241300" progId="Equation.3">
                    <p:embed/>
                  </p:oleObj>
                </mc:Choice>
                <mc:Fallback>
                  <p:oleObj name="Equação" r:id="rId5" imgW="1612900" imgH="241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8725" y="2514600"/>
                          <a:ext cx="16129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Text Box 42">
              <a:extLst>
                <a:ext uri="{FF2B5EF4-FFF2-40B4-BE49-F238E27FC236}">
                  <a16:creationId xmlns:a16="http://schemas.microsoft.com/office/drawing/2014/main" id="{CB88DA18-2AD9-6F68-9BEA-55A50522B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375" y="22098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1. Álgebra Booleana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4362" name="Text Box 43">
              <a:extLst>
                <a:ext uri="{FF2B5EF4-FFF2-40B4-BE49-F238E27FC236}">
                  <a16:creationId xmlns:a16="http://schemas.microsoft.com/office/drawing/2014/main" id="{CA2628D0-407B-1BCA-7936-B8CDDD144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19400"/>
              <a:ext cx="18875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400">
                  <a:solidFill>
                    <a:schemeClr val="accent2"/>
                  </a:solidFill>
                </a:rPr>
                <a:t>2. Circuitos Digitais </a:t>
              </a:r>
              <a:endParaRPr lang="pt-BR" altLang="pt-BR" sz="2400" b="0">
                <a:latin typeface="Times" panose="02020603050405020304" pitchFamily="18" charset="0"/>
              </a:endParaRPr>
            </a:p>
          </p:txBody>
        </p:sp>
        <p:sp>
          <p:nvSpPr>
            <p:cNvPr id="14363" name="Rectangle 44">
              <a:extLst>
                <a:ext uri="{FF2B5EF4-FFF2-40B4-BE49-F238E27FC236}">
                  <a16:creationId xmlns:a16="http://schemas.microsoft.com/office/drawing/2014/main" id="{797E8FF7-ADC0-B087-B2A0-CC25526D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2171699"/>
              <a:ext cx="1998230" cy="192924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bg2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4364" name="Text Box 45">
              <a:extLst>
                <a:ext uri="{FF2B5EF4-FFF2-40B4-BE49-F238E27FC236}">
                  <a16:creationId xmlns:a16="http://schemas.microsoft.com/office/drawing/2014/main" id="{3B555520-8EB1-391C-41B9-903694A4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1828800"/>
              <a:ext cx="2247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«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33"/>
                </a:buClr>
                <a:buSzPct val="80000"/>
                <a:buFont typeface="Monotype Sorts" pitchFamily="2" charset="2"/>
                <a:buChar char="©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Monotype Sorts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99"/>
                </a:buClr>
                <a:buSzPct val="80000"/>
                <a:buFont typeface="Monotype Sorts" pitchFamily="2" charset="2"/>
                <a:buChar char="s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3. Comb/Sequenciais</a:t>
              </a:r>
            </a:p>
          </p:txBody>
        </p:sp>
        <p:pic>
          <p:nvPicPr>
            <p:cNvPr id="14365" name="Imagem 120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6695F890-111A-D867-C3BA-FA96BD130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666" y="3092450"/>
              <a:ext cx="1289356" cy="85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5" name="Rectangle 2">
            <a:extLst>
              <a:ext uri="{FF2B5EF4-FFF2-40B4-BE49-F238E27FC236}">
                <a16:creationId xmlns:a16="http://schemas.microsoft.com/office/drawing/2014/main" id="{1F652D90-E719-8EB5-5E4A-30C6A83E2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8750"/>
            <a:ext cx="7967663" cy="787400"/>
          </a:xfrm>
        </p:spPr>
        <p:txBody>
          <a:bodyPr/>
          <a:lstStyle/>
          <a:p>
            <a:pPr algn="ctr"/>
            <a:r>
              <a:rPr lang="pt-BR" altLang="pt-BR" sz="2400" b="1">
                <a:solidFill>
                  <a:srgbClr val="011A55"/>
                </a:solidFill>
              </a:rPr>
              <a:t> </a:t>
            </a:r>
            <a:r>
              <a:rPr lang="pt-BR" altLang="pt-BR" sz="2400"/>
              <a:t>Uma Visão das Disciplinas de Organização e Arquitetura de Processadores/Computadores</a:t>
            </a:r>
          </a:p>
        </p:txBody>
      </p:sp>
      <p:sp>
        <p:nvSpPr>
          <p:cNvPr id="14356" name="AutoShape 96">
            <a:extLst>
              <a:ext uri="{FF2B5EF4-FFF2-40B4-BE49-F238E27FC236}">
                <a16:creationId xmlns:a16="http://schemas.microsoft.com/office/drawing/2014/main" id="{D9DDC89E-94CA-92C2-A0C5-0F219A0C5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30838" y="475615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4357" name="AutoShape 96">
            <a:extLst>
              <a:ext uri="{FF2B5EF4-FFF2-40B4-BE49-F238E27FC236}">
                <a16:creationId xmlns:a16="http://schemas.microsoft.com/office/drawing/2014/main" id="{A5D03B59-98E3-25A9-50D4-7124E00E9152}"/>
              </a:ext>
            </a:extLst>
          </p:cNvPr>
          <p:cNvSpPr>
            <a:spLocks noChangeArrowheads="1"/>
          </p:cNvSpPr>
          <p:nvPr/>
        </p:nvSpPr>
        <p:spPr bwMode="auto">
          <a:xfrm rot="6126892">
            <a:off x="6688932" y="4013994"/>
            <a:ext cx="1712912" cy="381000"/>
          </a:xfrm>
          <a:prstGeom prst="leftArrow">
            <a:avLst>
              <a:gd name="adj1" fmla="val 50000"/>
              <a:gd name="adj2" fmla="val 4502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4358" name="AutoShape 96">
            <a:extLst>
              <a:ext uri="{FF2B5EF4-FFF2-40B4-BE49-F238E27FC236}">
                <a16:creationId xmlns:a16="http://schemas.microsoft.com/office/drawing/2014/main" id="{F085EEB5-C25B-51D5-039A-58140F26E155}"/>
              </a:ext>
            </a:extLst>
          </p:cNvPr>
          <p:cNvSpPr>
            <a:spLocks noChangeArrowheads="1"/>
          </p:cNvSpPr>
          <p:nvPr/>
        </p:nvSpPr>
        <p:spPr bwMode="auto">
          <a:xfrm rot="1918375">
            <a:off x="4629150" y="5208588"/>
            <a:ext cx="463550" cy="381000"/>
          </a:xfrm>
          <a:prstGeom prst="leftArrow">
            <a:avLst>
              <a:gd name="adj1" fmla="val 50000"/>
              <a:gd name="adj2" fmla="val 449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14359" name="Text Box 95">
            <a:extLst>
              <a:ext uri="{FF2B5EF4-FFF2-40B4-BE49-F238E27FC236}">
                <a16:creationId xmlns:a16="http://schemas.microsoft.com/office/drawing/2014/main" id="{998495C2-CD3F-4141-ED02-7FCC6104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5564188"/>
            <a:ext cx="487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«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80000"/>
              <a:buFont typeface="Monotype Sorts" pitchFamily="2" charset="2"/>
              <a:buChar char="©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80000"/>
              <a:buFont typeface="Monotype Sorts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Monotype Sorts" pitchFamily="2" charset="2"/>
              <a:buChar char="s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Arquitetura e Organização de Processadores (E/S e Mem Avançadas)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vro-Cap 2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FF00"/>
      </a:hlink>
      <a:folHlink>
        <a:srgbClr val="A0A0A0"/>
      </a:folHlink>
    </a:clrScheme>
    <a:fontScheme name="Livro-Ca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ivro-Ca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ro-Cap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ro-Cap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ro-Cap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ro-Cap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ro-Cap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ro-Cap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HD:Users:Ney:Documents:Publications:EC'98:Curso:Livro-Cap 2</Template>
  <TotalTime>9927</TotalTime>
  <Pages>27</Pages>
  <Words>2248</Words>
  <Application>Microsoft Office PowerPoint</Application>
  <PresentationFormat>Apresentação na tela (4:3)</PresentationFormat>
  <Paragraphs>378</Paragraphs>
  <Slides>30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4" baseType="lpstr">
      <vt:lpstr>Arial</vt:lpstr>
      <vt:lpstr>Arial Black</vt:lpstr>
      <vt:lpstr>Book Antiqua</vt:lpstr>
      <vt:lpstr>Calibri</vt:lpstr>
      <vt:lpstr>Courier New</vt:lpstr>
      <vt:lpstr>Geneva</vt:lpstr>
      <vt:lpstr>Helvetica</vt:lpstr>
      <vt:lpstr>Monotype Sorts</vt:lpstr>
      <vt:lpstr>Symbol</vt:lpstr>
      <vt:lpstr>Times</vt:lpstr>
      <vt:lpstr>Times New Roman</vt:lpstr>
      <vt:lpstr>Wingdings</vt:lpstr>
      <vt:lpstr>Livro-Cap 2</vt:lpstr>
      <vt:lpstr>Equação</vt:lpstr>
      <vt:lpstr>Introdução a Organização e Arquitetura de Processadores   Parte 1 – Uma Visão Geral de Organização e Arquitetura de Processadores</vt:lpstr>
      <vt:lpstr>Acesso ao Material e Pontos de Contato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 Uma Visão das Disciplinas de Organização e Arquitetura de Processadores/Computadores</vt:lpstr>
      <vt:lpstr>Sumário</vt:lpstr>
      <vt:lpstr>1 - Sistemas Digitais – Definição Estrutural</vt:lpstr>
      <vt:lpstr>Sumário</vt:lpstr>
      <vt:lpstr>2 - Projeto de SDs Auxiliado por Computador</vt:lpstr>
      <vt:lpstr>2 - Exemplo de Sistema de  Projeto</vt:lpstr>
      <vt:lpstr>2 - Exemplo de Sistema de  Projeto – continuação</vt:lpstr>
      <vt:lpstr>2 - Exemplo de Sistema de  Projeto - continuação</vt:lpstr>
      <vt:lpstr>Sumário</vt:lpstr>
      <vt:lpstr>3 - Organização x Arquitetura</vt:lpstr>
      <vt:lpstr>3 – Definição (simples) de um Processador</vt:lpstr>
      <vt:lpstr>3 - Modelo Estrutural Genérico de um Processador </vt:lpstr>
      <vt:lpstr>3 – Um Modelo Geral Processador+Memória+E/S</vt:lpstr>
      <vt:lpstr>3 – Modelos de Organização: von Neumann e Harvard</vt:lpstr>
      <vt:lpstr>3 - Interface CPU-Memória  Busca-Decodificação-Execução de uma Instrução (MIPS)</vt:lpstr>
      <vt:lpstr>3 - Interface CPU-Memória  Busca-Decodificação-Execução de outra Instrução (MIPS)</vt:lpstr>
      <vt:lpstr>3 - Interface CPU/memória no modelo Harvard</vt:lpstr>
      <vt:lpstr>3 – Organização von Neumann vs. Organização Harvard</vt:lpstr>
      <vt:lpstr>3 – Arquitetura e sua Definição Precisa</vt:lpstr>
      <vt:lpstr>3 - Organização x Arquitetura – O Modelo SIM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CLEI'97 Presentation</dc:title>
  <dc:subject>Asstuce Exeploratory Environment</dc:subject>
  <dc:creator>Ney Calazans &amp; André Madeira</dc:creator>
  <cp:lastModifiedBy>Ney Calazans</cp:lastModifiedBy>
  <cp:revision>262</cp:revision>
  <cp:lastPrinted>1997-11-07T21:27:21Z</cp:lastPrinted>
  <dcterms:created xsi:type="dcterms:W3CDTF">1997-11-02T20:06:03Z</dcterms:created>
  <dcterms:modified xsi:type="dcterms:W3CDTF">2022-08-17T10:53:04Z</dcterms:modified>
</cp:coreProperties>
</file>